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44"/>
  </p:notesMasterIdLst>
  <p:handoutMasterIdLst>
    <p:handoutMasterId r:id="rId45"/>
  </p:handoutMasterIdLst>
  <p:sldIdLst>
    <p:sldId id="296" r:id="rId5"/>
    <p:sldId id="884" r:id="rId6"/>
    <p:sldId id="885" r:id="rId7"/>
    <p:sldId id="305" r:id="rId8"/>
    <p:sldId id="886" r:id="rId9"/>
    <p:sldId id="887" r:id="rId10"/>
    <p:sldId id="888" r:id="rId11"/>
    <p:sldId id="889" r:id="rId12"/>
    <p:sldId id="890" r:id="rId13"/>
    <p:sldId id="891" r:id="rId14"/>
    <p:sldId id="892" r:id="rId15"/>
    <p:sldId id="709" r:id="rId16"/>
    <p:sldId id="728" r:id="rId17"/>
    <p:sldId id="893" r:id="rId18"/>
    <p:sldId id="894" r:id="rId19"/>
    <p:sldId id="719" r:id="rId20"/>
    <p:sldId id="307" r:id="rId21"/>
    <p:sldId id="681" r:id="rId22"/>
    <p:sldId id="730" r:id="rId23"/>
    <p:sldId id="731" r:id="rId24"/>
    <p:sldId id="732" r:id="rId25"/>
    <p:sldId id="710" r:id="rId26"/>
    <p:sldId id="733" r:id="rId27"/>
    <p:sldId id="737" r:id="rId28"/>
    <p:sldId id="685" r:id="rId29"/>
    <p:sldId id="704" r:id="rId30"/>
    <p:sldId id="722" r:id="rId31"/>
    <p:sldId id="727" r:id="rId32"/>
    <p:sldId id="686" r:id="rId33"/>
    <p:sldId id="687" r:id="rId34"/>
    <p:sldId id="725" r:id="rId35"/>
    <p:sldId id="734" r:id="rId36"/>
    <p:sldId id="735" r:id="rId37"/>
    <p:sldId id="689" r:id="rId38"/>
    <p:sldId id="707" r:id="rId39"/>
    <p:sldId id="736" r:id="rId40"/>
    <p:sldId id="729" r:id="rId41"/>
    <p:sldId id="690" r:id="rId42"/>
    <p:sldId id="691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1">
          <p15:clr>
            <a:srgbClr val="A4A3A4"/>
          </p15:clr>
        </p15:guide>
        <p15:guide id="2" orient="horz" pos="542">
          <p15:clr>
            <a:srgbClr val="A4A3A4"/>
          </p15:clr>
        </p15:guide>
        <p15:guide id="3" orient="horz" pos="3097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880">
          <p15:clr>
            <a:srgbClr val="A4A3A4"/>
          </p15:clr>
        </p15:guide>
        <p15:guide id="6" pos="282">
          <p15:clr>
            <a:srgbClr val="A4A3A4"/>
          </p15:clr>
        </p15:guide>
        <p15:guide id="7" pos="46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Schneiter" initials="SS" lastIdx="1" clrIdx="0">
    <p:extLst>
      <p:ext uri="{19B8F6BF-5375-455C-9EA6-DF929625EA0E}">
        <p15:presenceInfo xmlns:p15="http://schemas.microsoft.com/office/powerpoint/2012/main" userId="S-1-5-21-958819690-1208897837-285429281-3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727B"/>
    <a:srgbClr val="57197C"/>
    <a:srgbClr val="004872"/>
    <a:srgbClr val="61A729"/>
    <a:srgbClr val="C88D00"/>
    <a:srgbClr val="C35B15"/>
    <a:srgbClr val="576068"/>
    <a:srgbClr val="A1A8CF"/>
    <a:srgbClr val="C5CBCF"/>
    <a:srgbClr val="364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C7A06-1D09-4833-88FA-8010866E1715}" v="2" dt="2021-03-09T14:23:09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96315" autoAdjust="0"/>
  </p:normalViewPr>
  <p:slideViewPr>
    <p:cSldViewPr snapToGrid="0" snapToObjects="1">
      <p:cViewPr varScale="1">
        <p:scale>
          <a:sx n="115" d="100"/>
          <a:sy n="115" d="100"/>
        </p:scale>
        <p:origin x="130" y="77"/>
      </p:cViewPr>
      <p:guideLst>
        <p:guide orient="horz" pos="471"/>
        <p:guide orient="horz" pos="542"/>
        <p:guide orient="horz" pos="3097"/>
        <p:guide orient="horz" pos="1620"/>
        <p:guide pos="2880"/>
        <p:guide pos="282"/>
        <p:guide pos="4685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chneiter" userId="80bda13d-84ed-4cb4-b6bf-3073e1c86f03" providerId="ADAL" clId="{98CC7A06-1D09-4833-88FA-8010866E1715}"/>
    <pc:docChg chg="delSld modSld">
      <pc:chgData name="Stephen Schneiter" userId="80bda13d-84ed-4cb4-b6bf-3073e1c86f03" providerId="ADAL" clId="{98CC7A06-1D09-4833-88FA-8010866E1715}" dt="2021-03-09T14:23:36.961" v="2" actId="20577"/>
      <pc:docMkLst>
        <pc:docMk/>
      </pc:docMkLst>
      <pc:sldChg chg="modSp mod">
        <pc:chgData name="Stephen Schneiter" userId="80bda13d-84ed-4cb4-b6bf-3073e1c86f03" providerId="ADAL" clId="{98CC7A06-1D09-4833-88FA-8010866E1715}" dt="2021-03-09T14:23:36.961" v="2" actId="20577"/>
        <pc:sldMkLst>
          <pc:docMk/>
          <pc:sldMk cId="4156156068" sldId="704"/>
        </pc:sldMkLst>
        <pc:spChg chg="mod">
          <ac:chgData name="Stephen Schneiter" userId="80bda13d-84ed-4cb4-b6bf-3073e1c86f03" providerId="ADAL" clId="{98CC7A06-1D09-4833-88FA-8010866E1715}" dt="2021-03-09T14:23:36.961" v="2" actId="20577"/>
          <ac:spMkLst>
            <pc:docMk/>
            <pc:sldMk cId="4156156068" sldId="704"/>
            <ac:spMk id="3" creationId="{0F1AD5BE-D604-45C8-92BA-5E594CA32098}"/>
          </ac:spMkLst>
        </pc:spChg>
      </pc:sldChg>
      <pc:sldChg chg="del">
        <pc:chgData name="Stephen Schneiter" userId="80bda13d-84ed-4cb4-b6bf-3073e1c86f03" providerId="ADAL" clId="{98CC7A06-1D09-4833-88FA-8010866E1715}" dt="2021-03-09T14:09:10.929" v="0" actId="47"/>
        <pc:sldMkLst>
          <pc:docMk/>
          <pc:sldMk cId="1357949924" sldId="8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DD40-51E3-C044-8A4E-71AE04E456FB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81D4-786B-B641-9956-05A467911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93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D2A1-6B58-7448-B776-7AA86404108F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F117-9047-2140-B3F1-EEF431365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8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3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(CSP) Cloud Service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F117-9047-2140-B3F1-EEF431365C7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0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(CSP) Cloud Service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F117-9047-2140-B3F1-EEF431365C7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3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LSDOU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F117-9047-2140-B3F1-EEF431365C7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1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2744617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/>
          <a:lstStyle>
            <a:lvl1pPr algn="l">
              <a:defRPr>
                <a:solidFill>
                  <a:srgbClr val="6972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579ECF2-846A-4409-921D-AB0DA7977B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3B7E21D-E142-4A6B-9251-9711DC81F2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015"/>
            <a:ext cx="8229600" cy="44917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9632"/>
            <a:ext cx="8229599" cy="34051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309284"/>
            <a:ext cx="8229600" cy="34528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AFA422A-48C9-43AC-89F0-EBD206199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1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5" name="Picture 4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7F37C4C-397B-446A-948B-576D2A080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1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55911" cy="33944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957341" y="4767263"/>
            <a:ext cx="546752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187950" y="1200151"/>
            <a:ext cx="3498850" cy="3195461"/>
          </a:xfrm>
          <a:prstGeom prst="round1Rect">
            <a:avLst>
              <a:gd name="adj" fmla="val 18280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B8DCD1-B760-4B58-9436-12D09F1323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708675" y="4767263"/>
            <a:ext cx="571618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FB0FB45-1801-4758-86F2-30D52447D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4272" y="4767263"/>
            <a:ext cx="5760591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1FFD0F9-6928-4850-944F-2E4F964F5E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0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A4A142B-1C02-4228-9F39-19EDE38C3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2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457200" y="331611"/>
            <a:ext cx="8229600" cy="443089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4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4771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771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2020CompTIA Properties, LLC. All Rights Reserved.  |  CompTIA.org</a:t>
            </a:r>
          </a:p>
        </p:txBody>
      </p:sp>
      <p:pic>
        <p:nvPicPr>
          <p:cNvPr id="10" name="Picture 9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B544237-20CA-43B3-AF99-B4FA7F3930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F5FD4D-FD6B-4201-9493-26988B7F9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807098" y="1862669"/>
            <a:ext cx="1896238" cy="1425498"/>
          </a:xfrm>
          <a:prstGeom prst="round2DiagRect">
            <a:avLst>
              <a:gd name="adj1" fmla="val 0"/>
              <a:gd name="adj2" fmla="val 146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4309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309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CompTIA.org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7BFA5B2-5375-4F4E-B312-7CD9543A92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F975-CA2A-4A7C-80AB-59DC8C88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0299C-E15C-48E4-817E-93A47249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F830-84EC-4541-9CE5-2E15E750B275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D58D1-219E-467B-A18B-3456CE45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7EB4E-1FA8-425C-BCB3-92358950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2ED4-BA0C-4A53-8626-146FF55676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708CE61-86CB-44E9-8700-D76685CA8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7" name="Picture 6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6B58792-C903-45EC-AD9F-6D101AB07D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32185"/>
            <a:ext cx="8229600" cy="2744390"/>
          </a:xfrm>
          <a:prstGeom prst="round2DiagRect">
            <a:avLst>
              <a:gd name="adj1" fmla="val 0"/>
              <a:gd name="adj2" fmla="val 146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>
            <a:noAutofit/>
          </a:bodyPr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Image 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3443110"/>
          </a:xfrm>
          <a:prstGeom prst="round2DiagRect">
            <a:avLst>
              <a:gd name="adj1" fmla="val 0"/>
              <a:gd name="adj2" fmla="val 117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366" y="1051278"/>
            <a:ext cx="7981244" cy="1100674"/>
          </a:xfrm>
        </p:spPr>
        <p:txBody>
          <a:bodyPr lIns="0" rIns="0" anchor="b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366" y="2159007"/>
            <a:ext cx="6207634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3" y="4767263"/>
            <a:ext cx="26193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69727B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767263"/>
            <a:ext cx="8229600" cy="0"/>
          </a:xfrm>
          <a:prstGeom prst="line">
            <a:avLst/>
          </a:prstGeom>
          <a:ln w="12700" cmpd="sng">
            <a:solidFill>
              <a:srgbClr val="6972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79" r:id="rId3"/>
    <p:sldLayoutId id="2147493471" r:id="rId4"/>
    <p:sldLayoutId id="2147493472" r:id="rId5"/>
    <p:sldLayoutId id="2147493458" r:id="rId6"/>
    <p:sldLayoutId id="2147493467" r:id="rId7"/>
    <p:sldLayoutId id="2147493468" r:id="rId8"/>
    <p:sldLayoutId id="2147493469" r:id="rId9"/>
    <p:sldLayoutId id="2147493459" r:id="rId10"/>
    <p:sldLayoutId id="2147493474" r:id="rId11"/>
    <p:sldLayoutId id="2147493478" r:id="rId12"/>
    <p:sldLayoutId id="2147493480" r:id="rId13"/>
    <p:sldLayoutId id="2147493473" r:id="rId14"/>
    <p:sldLayoutId id="2147493464" r:id="rId15"/>
    <p:sldLayoutId id="2147493465" r:id="rId16"/>
    <p:sldLayoutId id="2147493466" r:id="rId17"/>
    <p:sldLayoutId id="2147493470" r:id="rId18"/>
    <p:sldLayoutId id="2147493475" r:id="rId19"/>
    <p:sldLayoutId id="2147493477" r:id="rId20"/>
    <p:sldLayoutId id="2147493481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1200"/>
        </a:spcBef>
        <a:buSzPct val="80000"/>
        <a:buFont typeface="Wingdings" charset="2"/>
        <a:buChar char="§"/>
        <a:defRPr sz="2000" kern="1200">
          <a:solidFill>
            <a:srgbClr val="5760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6068"/>
          </a:solidFill>
          <a:latin typeface="+mn-lt"/>
          <a:ea typeface="+mn-ea"/>
          <a:cs typeface="+mn-cs"/>
        </a:defRPr>
      </a:lvl2pPr>
      <a:lvl3pPr marL="1081088" indent="-1666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5760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6068"/>
          </a:solidFill>
          <a:latin typeface="+mn-lt"/>
          <a:ea typeface="+mn-ea"/>
          <a:cs typeface="+mn-cs"/>
        </a:defRPr>
      </a:lvl4pPr>
      <a:lvl5pPr marL="2003425" indent="-174625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400" kern="1200">
          <a:solidFill>
            <a:srgbClr val="5760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trainer11.co.uk/api/users?api_key=12345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relationship-business-1020144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94AE133-F1ED-476D-9D5E-1FA2C684F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34107"/>
            <a:ext cx="8229600" cy="663217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Security+ SY0-601 TTT Session 7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D959502-222A-4DAE-9990-308EB42A4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Domain 3 Implementation (Part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2063" y="4767263"/>
            <a:ext cx="261937" cy="274637"/>
          </a:xfrm>
        </p:spPr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1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4"/>
          <p:cNvSpPr txBox="1">
            <a:spLocks noChangeArrowheads="1"/>
          </p:cNvSpPr>
          <p:nvPr/>
        </p:nvSpPr>
        <p:spPr>
          <a:xfrm>
            <a:off x="455551" y="3047062"/>
            <a:ext cx="5742134" cy="925493"/>
          </a:xfrm>
          <a:prstGeom prst="rect">
            <a:avLst/>
          </a:prstGeom>
          <a:ln/>
        </p:spPr>
        <p:txBody>
          <a:bodyPr vert="horz" lIns="0" tIns="34290" rIns="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endParaRPr lang="en-US" altLang="zh-CN" sz="2100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ubtitle 5"/>
          <p:cNvSpPr txBox="1">
            <a:spLocks noChangeArrowheads="1"/>
          </p:cNvSpPr>
          <p:nvPr/>
        </p:nvSpPr>
        <p:spPr bwMode="auto">
          <a:xfrm>
            <a:off x="1150144" y="4261602"/>
            <a:ext cx="4800600" cy="223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February 16,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685" y="4493314"/>
            <a:ext cx="233539" cy="197285"/>
          </a:xfrm>
          <a:prstGeom prst="rect">
            <a:avLst/>
          </a:prstGeom>
        </p:spPr>
      </p:pic>
      <p:sp>
        <p:nvSpPr>
          <p:cNvPr id="8" name="Subtitle 5"/>
          <p:cNvSpPr txBox="1">
            <a:spLocks noChangeArrowheads="1"/>
          </p:cNvSpPr>
          <p:nvPr/>
        </p:nvSpPr>
        <p:spPr bwMode="auto">
          <a:xfrm>
            <a:off x="6498435" y="4435494"/>
            <a:ext cx="2645565" cy="240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@TeachCompTIA    #SecurityPlusTTT</a:t>
            </a:r>
          </a:p>
        </p:txBody>
      </p:sp>
      <p:pic>
        <p:nvPicPr>
          <p:cNvPr id="18" name="Picture 17" descr="A picture containing sitting, black, white&#10;&#10;Description automatically generated">
            <a:extLst>
              <a:ext uri="{FF2B5EF4-FFF2-40B4-BE49-F238E27FC236}">
                <a16:creationId xmlns:a16="http://schemas.microsoft.com/office/drawing/2014/main" id="{6287CE19-482B-47B1-BE60-690F1C6BC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7" y="331939"/>
            <a:ext cx="6644312" cy="221477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3DD2337-FFD9-40B6-B73A-D8036A17F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409" y="333105"/>
            <a:ext cx="3306875" cy="27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89135"/>
            <a:ext cx="7772400" cy="1021556"/>
          </a:xfrm>
        </p:spPr>
        <p:txBody>
          <a:bodyPr/>
          <a:lstStyle/>
          <a:p>
            <a:r>
              <a:rPr lang="en-US" dirty="0"/>
              <a:t>Domain 3.4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29058"/>
            <a:ext cx="7772400" cy="885384"/>
          </a:xfrm>
        </p:spPr>
        <p:txBody>
          <a:bodyPr/>
          <a:lstStyle/>
          <a:p>
            <a:r>
              <a:rPr lang="en-GB" dirty="0"/>
              <a:t>Given a scenario, install and configure wireless security settings.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41" y="2505693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3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 public area, free internet access is available using open Wi-Fi. What else is used to ensure users are aware of rules of access and restrictions of use when connected to this free utility? 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Captive session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Captive Portal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Captured packets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SSL sessions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WAP for a SOHO exercise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99D11E-8BA1-AA4F-AA88-9D1CE2D5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6858000" cy="857250"/>
          </a:xfrm>
        </p:spPr>
        <p:txBody>
          <a:bodyPr/>
          <a:lstStyle/>
          <a:p>
            <a:r>
              <a:rPr lang="en-US" dirty="0"/>
              <a:t>Team exercise:</a:t>
            </a:r>
          </a:p>
          <a:p>
            <a:r>
              <a:rPr lang="en-US" dirty="0"/>
              <a:t>Set up a WAP for a small business (SOHO)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6DF85-A094-304E-9D06-F54494AE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83" y="2276145"/>
            <a:ext cx="3962400" cy="21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9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89135"/>
            <a:ext cx="7772400" cy="1021556"/>
          </a:xfrm>
        </p:spPr>
        <p:txBody>
          <a:bodyPr/>
          <a:lstStyle/>
          <a:p>
            <a:r>
              <a:rPr lang="en-US" dirty="0"/>
              <a:t>Domain 3.5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29058"/>
            <a:ext cx="7772400" cy="558724"/>
          </a:xfrm>
        </p:spPr>
        <p:txBody>
          <a:bodyPr/>
          <a:lstStyle/>
          <a:p>
            <a:r>
              <a:rPr lang="en-GB" dirty="0"/>
              <a:t>Given a scenario, implement secure mobile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41" y="2505693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1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deployment model requires the employer to provide a list of approved devices for selection by employees? 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BYOD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COPE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CYOD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COBO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4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CompTIA Security+ SYO-601 objectives PDF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Security+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3.0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6" y="2410691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1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CompTIA Security+ SYO-601 objectives PDF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1303294"/>
            <a:ext cx="7772400" cy="1021556"/>
          </a:xfrm>
        </p:spPr>
        <p:txBody>
          <a:bodyPr/>
          <a:lstStyle/>
          <a:p>
            <a:r>
              <a:rPr lang="en-US" dirty="0"/>
              <a:t>Domain 3.6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3" y="1636578"/>
            <a:ext cx="7772400" cy="811721"/>
          </a:xfrm>
        </p:spPr>
        <p:txBody>
          <a:bodyPr/>
          <a:lstStyle/>
          <a:p>
            <a:r>
              <a:rPr lang="en-GB" dirty="0"/>
              <a:t>Given a scenario, apply cybersecurity solutions to the cloud.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91" y="2571749"/>
            <a:ext cx="2330811" cy="19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53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C3D3-F792-B34F-851A-CA828F6B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Security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23681-57DB-C341-9EFB-118F23B1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Identity and access management (IAM)</a:t>
            </a:r>
          </a:p>
          <a:p>
            <a:r>
              <a:rPr lang="en-GB" dirty="0"/>
              <a:t>Endpoint protection (for virtual instances),</a:t>
            </a:r>
          </a:p>
          <a:p>
            <a:r>
              <a:rPr lang="en-GB" dirty="0"/>
              <a:t>Policies to govern access to data and service</a:t>
            </a:r>
          </a:p>
          <a:p>
            <a:r>
              <a:rPr lang="en-GB" dirty="0"/>
              <a:t>Firewalls to filter traffic between hosts</a:t>
            </a:r>
          </a:p>
          <a:p>
            <a:r>
              <a:rPr lang="en-GB" dirty="0"/>
              <a:t>Logging to provide an audit function.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41DBB-F8DA-6540-85F0-AE2E8610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3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E63E3-581D-4C4E-868F-0B376C33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98B80B-5232-4693-9027-05535A52EE57}"/>
              </a:ext>
            </a:extLst>
          </p:cNvPr>
          <p:cNvCxnSpPr/>
          <p:nvPr/>
        </p:nvCxnSpPr>
        <p:spPr>
          <a:xfrm>
            <a:off x="3618622" y="1681465"/>
            <a:ext cx="0" cy="309514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A03921-0205-448B-B2E7-15341873017A}"/>
              </a:ext>
            </a:extLst>
          </p:cNvPr>
          <p:cNvSpPr txBox="1"/>
          <p:nvPr/>
        </p:nvSpPr>
        <p:spPr>
          <a:xfrm>
            <a:off x="3318584" y="1420188"/>
            <a:ext cx="600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CA0EEA-A6B2-4EFE-8BD9-7F04EB8E5C1F}"/>
              </a:ext>
            </a:extLst>
          </p:cNvPr>
          <p:cNvCxnSpPr>
            <a:cxnSpLocks/>
          </p:cNvCxnSpPr>
          <p:nvPr/>
        </p:nvCxnSpPr>
        <p:spPr>
          <a:xfrm flipV="1">
            <a:off x="3009347" y="2904641"/>
            <a:ext cx="0" cy="316755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AB388D-4E12-4DD0-A5EA-E31DCB461C34}"/>
              </a:ext>
            </a:extLst>
          </p:cNvPr>
          <p:cNvCxnSpPr/>
          <p:nvPr/>
        </p:nvCxnSpPr>
        <p:spPr>
          <a:xfrm>
            <a:off x="6290413" y="1709942"/>
            <a:ext cx="0" cy="309514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2BD1E4-0655-49BF-ABC9-53FF94E7336B}"/>
              </a:ext>
            </a:extLst>
          </p:cNvPr>
          <p:cNvSpPr txBox="1"/>
          <p:nvPr/>
        </p:nvSpPr>
        <p:spPr>
          <a:xfrm>
            <a:off x="2611678" y="3221396"/>
            <a:ext cx="95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Multimedia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51A5B-1F26-4A66-8041-56AAFB784890}"/>
              </a:ext>
            </a:extLst>
          </p:cNvPr>
          <p:cNvSpPr txBox="1"/>
          <p:nvPr/>
        </p:nvSpPr>
        <p:spPr>
          <a:xfrm>
            <a:off x="6040383" y="1432943"/>
            <a:ext cx="600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Bios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A34C84-A54E-4214-BB6F-32D6133D2047}"/>
              </a:ext>
            </a:extLst>
          </p:cNvPr>
          <p:cNvCxnSpPr>
            <a:cxnSpLocks/>
          </p:cNvCxnSpPr>
          <p:nvPr/>
        </p:nvCxnSpPr>
        <p:spPr>
          <a:xfrm flipV="1">
            <a:off x="4280825" y="2892400"/>
            <a:ext cx="0" cy="316755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C8DDC3-6737-4BC0-A7C5-A32A34AA60C6}"/>
              </a:ext>
            </a:extLst>
          </p:cNvPr>
          <p:cNvSpPr txBox="1"/>
          <p:nvPr/>
        </p:nvSpPr>
        <p:spPr>
          <a:xfrm>
            <a:off x="3704553" y="3209150"/>
            <a:ext cx="132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Today’s Resources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E30E24-254E-4248-916F-C5636FCDFDAA}"/>
              </a:ext>
            </a:extLst>
          </p:cNvPr>
          <p:cNvCxnSpPr/>
          <p:nvPr/>
        </p:nvCxnSpPr>
        <p:spPr>
          <a:xfrm>
            <a:off x="2327264" y="1705495"/>
            <a:ext cx="0" cy="309514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88DB8B-CE53-41E4-8863-A9DFE53B682F}"/>
              </a:ext>
            </a:extLst>
          </p:cNvPr>
          <p:cNvSpPr txBox="1"/>
          <p:nvPr/>
        </p:nvSpPr>
        <p:spPr>
          <a:xfrm>
            <a:off x="1853288" y="1408248"/>
            <a:ext cx="94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Contact CIN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A0DDD7-95CE-4DEA-B8CD-845A97FD82F0}"/>
              </a:ext>
            </a:extLst>
          </p:cNvPr>
          <p:cNvCxnSpPr>
            <a:cxnSpLocks/>
          </p:cNvCxnSpPr>
          <p:nvPr/>
        </p:nvCxnSpPr>
        <p:spPr>
          <a:xfrm flipV="1">
            <a:off x="1660441" y="2892395"/>
            <a:ext cx="0" cy="316755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6369D8E-1635-4832-B31F-8D9235DF8C43}"/>
              </a:ext>
            </a:extLst>
          </p:cNvPr>
          <p:cNvSpPr txBox="1"/>
          <p:nvPr/>
        </p:nvSpPr>
        <p:spPr>
          <a:xfrm>
            <a:off x="1243945" y="3209150"/>
            <a:ext cx="87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ON24 Help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B4F52F-18F3-4E44-A4EF-79A85870B437}"/>
              </a:ext>
            </a:extLst>
          </p:cNvPr>
          <p:cNvCxnSpPr>
            <a:cxnSpLocks/>
          </p:cNvCxnSpPr>
          <p:nvPr/>
        </p:nvCxnSpPr>
        <p:spPr>
          <a:xfrm flipV="1">
            <a:off x="5629289" y="2885595"/>
            <a:ext cx="0" cy="316755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FFEF5D7-A125-44B3-BCE9-8F12EC311F29}"/>
              </a:ext>
            </a:extLst>
          </p:cNvPr>
          <p:cNvSpPr txBox="1"/>
          <p:nvPr/>
        </p:nvSpPr>
        <p:spPr>
          <a:xfrm>
            <a:off x="5160403" y="3209150"/>
            <a:ext cx="959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Group Chat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68DE1B-61BA-4D2C-8492-31004841CB57}"/>
              </a:ext>
            </a:extLst>
          </p:cNvPr>
          <p:cNvCxnSpPr/>
          <p:nvPr/>
        </p:nvCxnSpPr>
        <p:spPr>
          <a:xfrm>
            <a:off x="4938408" y="1701999"/>
            <a:ext cx="0" cy="309514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9A921AE-6EB8-430C-98F7-59200F7CC5D7}"/>
              </a:ext>
            </a:extLst>
          </p:cNvPr>
          <p:cNvSpPr txBox="1"/>
          <p:nvPr/>
        </p:nvSpPr>
        <p:spPr>
          <a:xfrm>
            <a:off x="4705383" y="1437801"/>
            <a:ext cx="53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Q&amp;A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997EB2-ED48-4538-ADCE-9D53E798B716}"/>
              </a:ext>
            </a:extLst>
          </p:cNvPr>
          <p:cNvCxnSpPr>
            <a:cxnSpLocks/>
          </p:cNvCxnSpPr>
          <p:nvPr/>
        </p:nvCxnSpPr>
        <p:spPr>
          <a:xfrm flipV="1">
            <a:off x="6964883" y="2885594"/>
            <a:ext cx="0" cy="316755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C7C2376-9E81-4859-84A9-162F57E2614B}"/>
              </a:ext>
            </a:extLst>
          </p:cNvPr>
          <p:cNvSpPr txBox="1"/>
          <p:nvPr/>
        </p:nvSpPr>
        <p:spPr>
          <a:xfrm>
            <a:off x="7088639" y="1258340"/>
            <a:ext cx="122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Certificate of Attendance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4494C-5195-454C-B77A-8F47111E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37" y="2113216"/>
            <a:ext cx="6740289" cy="649867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59FA9A-CE49-4692-ABDA-57BA153E0F8B}"/>
              </a:ext>
            </a:extLst>
          </p:cNvPr>
          <p:cNvCxnSpPr/>
          <p:nvPr/>
        </p:nvCxnSpPr>
        <p:spPr>
          <a:xfrm>
            <a:off x="7618026" y="1697187"/>
            <a:ext cx="0" cy="309514"/>
          </a:xfrm>
          <a:prstGeom prst="straightConnector1">
            <a:avLst/>
          </a:prstGeom>
          <a:ln>
            <a:solidFill>
              <a:srgbClr val="69727B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2C1FAD1-E6CD-4A87-B078-6514ED755C89}"/>
              </a:ext>
            </a:extLst>
          </p:cNvPr>
          <p:cNvSpPr txBox="1"/>
          <p:nvPr/>
        </p:nvSpPr>
        <p:spPr>
          <a:xfrm>
            <a:off x="6658395" y="3223050"/>
            <a:ext cx="959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3520820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C997-9352-104F-89A5-01AB13E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3AD3-F9A4-A647-B7F9-23E17854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Generally, container security will be the responsibility of the XXX, unless operating a private cloud, while API use counts as security in the cloud.</a:t>
            </a:r>
          </a:p>
          <a:p>
            <a:r>
              <a:rPr lang="en-GB" dirty="0"/>
              <a:t>CASB</a:t>
            </a:r>
          </a:p>
          <a:p>
            <a:r>
              <a:rPr lang="en-GB" dirty="0"/>
              <a:t>CSP</a:t>
            </a:r>
          </a:p>
          <a:p>
            <a:r>
              <a:rPr lang="en-GB" dirty="0"/>
              <a:t>CASP+</a:t>
            </a:r>
          </a:p>
          <a:p>
            <a:r>
              <a:rPr lang="en-GB" dirty="0"/>
              <a:t>CAB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96805-C5FC-9F4A-802D-D2697CE5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2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FE16-C3FD-B34D-8C21-D6AA45D1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Programming Interface (API).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12DD-C486-C64D-9F76-65DBAA29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example, an application might allow a user account to be created via a URL: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https://TechTrainer11.co.uk/api/users?api_key=123456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34AE0-68BE-C340-861F-8B316520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4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98" y="874515"/>
            <a:ext cx="8229600" cy="4422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D90B5-8735-204E-A253-30AB74D71B80}"/>
              </a:ext>
            </a:extLst>
          </p:cNvPr>
          <p:cNvSpPr/>
          <p:nvPr/>
        </p:nvSpPr>
        <p:spPr>
          <a:xfrm>
            <a:off x="504702" y="852665"/>
            <a:ext cx="8010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" pitchFamily="2" charset="0"/>
              </a:rPr>
              <a:t>The developer uses the POST method to submit data to the URL with the required parameters coded into the request body, often in JavaScript Object Notation (JSON).</a:t>
            </a:r>
          </a:p>
          <a:p>
            <a:endParaRPr lang="en-GB" dirty="0">
              <a:latin typeface="Helvetica" pitchFamily="2" charset="0"/>
            </a:endParaRPr>
          </a:p>
          <a:p>
            <a:r>
              <a:rPr lang="en-GB" dirty="0">
                <a:latin typeface="Times" pitchFamily="2" charset="0"/>
              </a:rPr>
              <a:t>POST /</a:t>
            </a:r>
            <a:r>
              <a:rPr lang="en-GB" dirty="0" err="1">
                <a:latin typeface="Times" pitchFamily="2" charset="0"/>
              </a:rPr>
              <a:t>api</a:t>
            </a:r>
            <a:r>
              <a:rPr lang="en-GB" dirty="0">
                <a:latin typeface="Times" pitchFamily="2" charset="0"/>
              </a:rPr>
              <a:t>/users HTTP/1.1</a:t>
            </a:r>
          </a:p>
          <a:p>
            <a:r>
              <a:rPr lang="en-GB" dirty="0">
                <a:latin typeface="Times" pitchFamily="2" charset="0"/>
              </a:rPr>
              <a:t>Content-Type: application/json</a:t>
            </a:r>
          </a:p>
          <a:p>
            <a:r>
              <a:rPr lang="en-GB" dirty="0">
                <a:latin typeface="Times" pitchFamily="2" charset="0"/>
              </a:rPr>
              <a:t>{</a:t>
            </a:r>
          </a:p>
          <a:p>
            <a:r>
              <a:rPr lang="en-GB" dirty="0">
                <a:latin typeface="Times" pitchFamily="2" charset="0"/>
              </a:rPr>
              <a:t>"user": {</a:t>
            </a:r>
          </a:p>
          <a:p>
            <a:r>
              <a:rPr lang="en-GB" dirty="0">
                <a:latin typeface="Times" pitchFamily="2" charset="0"/>
              </a:rPr>
              <a:t>"name": ”Peter",</a:t>
            </a:r>
          </a:p>
          <a:p>
            <a:r>
              <a:rPr lang="en-GB" dirty="0">
                <a:latin typeface="Times" pitchFamily="2" charset="0"/>
              </a:rPr>
              <a:t>"email": ”pthompson@Techtrainer11.co.uk"</a:t>
            </a:r>
          </a:p>
          <a:p>
            <a:r>
              <a:rPr lang="en-GB" dirty="0">
                <a:latin typeface="Times" pitchFamily="2" charset="0"/>
              </a:rPr>
              <a:t>}</a:t>
            </a:r>
          </a:p>
          <a:p>
            <a:r>
              <a:rPr lang="en-GB" dirty="0">
                <a:latin typeface="Times" pitchFamily="2" charset="0"/>
              </a:rPr>
              <a:t>}</a:t>
            </a:r>
            <a:endParaRPr lang="en-GB" dirty="0"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5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C997-9352-104F-89A5-01AB13E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3AD3-F9A4-A647-B7F9-23E17854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API used to create an account can be secured using two of the following?</a:t>
            </a:r>
          </a:p>
          <a:p>
            <a:r>
              <a:rPr lang="en-GB" dirty="0"/>
              <a:t>Hashing</a:t>
            </a:r>
          </a:p>
          <a:p>
            <a:r>
              <a:rPr lang="en-GB" dirty="0"/>
              <a:t>Secret keys</a:t>
            </a:r>
          </a:p>
          <a:p>
            <a:r>
              <a:rPr lang="en-GB" dirty="0"/>
              <a:t>Certificates</a:t>
            </a:r>
          </a:p>
          <a:p>
            <a:r>
              <a:rPr lang="en-GB" dirty="0"/>
              <a:t>Tokens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96805-C5FC-9F4A-802D-D2697CE5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6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0247-A960-A641-82A5-65503300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Reporting on cloud (Demo)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26CF2-5908-BD42-8BB0-5DD2FA0A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0D1-1195-F84A-B297-6204D55D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1" y="978924"/>
            <a:ext cx="7389159" cy="31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4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71104"/>
            <a:ext cx="7772400" cy="1021556"/>
          </a:xfrm>
        </p:spPr>
        <p:txBody>
          <a:bodyPr/>
          <a:lstStyle/>
          <a:p>
            <a:r>
              <a:rPr lang="en-US" sz="3600" dirty="0"/>
              <a:t>Domain 3.7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24" y="2060973"/>
            <a:ext cx="7772400" cy="789868"/>
          </a:xfrm>
        </p:spPr>
        <p:txBody>
          <a:bodyPr/>
          <a:lstStyle/>
          <a:p>
            <a:r>
              <a:rPr lang="en-GB" dirty="0"/>
              <a:t>Given a scenario, implement identity and account management controls.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6" y="2410691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7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1"/>
            <a:ext cx="8229600" cy="29918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 accounts can be secure by the application of a single Security policy, However Policies can be applied from Local, Site, Domain and Organizational Units. How do we remember how these policies are applied?</a:t>
            </a:r>
          </a:p>
          <a:p>
            <a:r>
              <a:rPr lang="en-US" dirty="0"/>
              <a:t>Local, Domain, Site, Organizational Unit</a:t>
            </a:r>
          </a:p>
          <a:p>
            <a:r>
              <a:rPr lang="en-US" dirty="0"/>
              <a:t>Domain, Site, Organizational Unit, Local</a:t>
            </a:r>
          </a:p>
          <a:p>
            <a:r>
              <a:rPr lang="en-US" dirty="0"/>
              <a:t>Local, Site, Domain, Organizational Unit</a:t>
            </a:r>
          </a:p>
          <a:p>
            <a:r>
              <a:rPr lang="en-US" dirty="0"/>
              <a:t>Organizational Unit, Local, Domain, Site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56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374F-430C-CB4B-9DFC-E0F638AC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Policy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EA69B-BF65-954F-9E3D-C080A62C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BCC70-9CBA-124D-92C7-DB2F7A3DF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35" y="921020"/>
            <a:ext cx="6985747" cy="36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40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3683"/>
            <a:ext cx="8229600" cy="29918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inspection of a RAS log its was found that an employee logged in remotely from Las Vegas 6 August 2018 at 21:00 CST within 10 mins the same account logged in from Nigeria. How could this be explained?</a:t>
            </a:r>
          </a:p>
          <a:p>
            <a:r>
              <a:rPr lang="en-GB" dirty="0"/>
              <a:t>Impossible travel time</a:t>
            </a:r>
          </a:p>
          <a:p>
            <a:r>
              <a:rPr lang="en-GB" dirty="0"/>
              <a:t>Risky login</a:t>
            </a:r>
          </a:p>
          <a:p>
            <a:r>
              <a:rPr lang="en-GB" dirty="0"/>
              <a:t>Using a VPN</a:t>
            </a:r>
          </a:p>
          <a:p>
            <a:r>
              <a:rPr lang="en-GB" dirty="0"/>
              <a:t>Faulty location service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70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1262792"/>
            <a:ext cx="7772400" cy="1021556"/>
          </a:xfrm>
        </p:spPr>
        <p:txBody>
          <a:bodyPr/>
          <a:lstStyle/>
          <a:p>
            <a:r>
              <a:rPr lang="en-US" dirty="0"/>
              <a:t>Domain 3.8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3" y="1967346"/>
            <a:ext cx="7772400" cy="1021556"/>
          </a:xfrm>
        </p:spPr>
        <p:txBody>
          <a:bodyPr/>
          <a:lstStyle/>
          <a:p>
            <a:r>
              <a:rPr lang="en-GB" dirty="0"/>
              <a:t>Given a scenario, implement authentication and authorization solutions.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872" y="2613484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5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0622" y="477464"/>
          <a:ext cx="7672387" cy="380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Security+ SY0-601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2/16/2021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Attacks, Threats and Vulnerabilities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2/18/2021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Attacks, Threats and Vulnerabilities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2/23/2021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Attacks, Threats and Vulnerabilities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2/25/2021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 Architecture and Design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3/02/2021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 Architecture and Design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3/04/2021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Implementation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3/09/2021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Implementation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232176603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3/11/2021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 Operations and Incident Response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116984284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  <a:latin typeface="Calibri"/>
                          <a:ea typeface="+mn-ea"/>
                          <a:cs typeface="Times New Roman"/>
                        </a:rPr>
                        <a:t>3/16/2021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 Operations and Incident Response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267373157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3/18/2021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 Governance, Risk, and Compliance and Wrap-up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574106613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600622" y="201166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A3E1ED-C672-4B7A-B8CA-6FA973D30123}"/>
              </a:ext>
            </a:extLst>
          </p:cNvPr>
          <p:cNvSpPr/>
          <p:nvPr/>
        </p:nvSpPr>
        <p:spPr>
          <a:xfrm>
            <a:off x="600622" y="1691286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43F09-7FBA-43D7-8C8C-F81248C20CE5}"/>
              </a:ext>
            </a:extLst>
          </p:cNvPr>
          <p:cNvSpPr/>
          <p:nvPr/>
        </p:nvSpPr>
        <p:spPr>
          <a:xfrm>
            <a:off x="600622" y="1360795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6BE4-1BEA-4926-BA7C-4E75A765E008}"/>
              </a:ext>
            </a:extLst>
          </p:cNvPr>
          <p:cNvSpPr/>
          <p:nvPr/>
        </p:nvSpPr>
        <p:spPr>
          <a:xfrm>
            <a:off x="600622" y="1020322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FCA026-BACF-46D4-A0AC-F3FC4D7FA32A}"/>
              </a:ext>
            </a:extLst>
          </p:cNvPr>
          <p:cNvSpPr/>
          <p:nvPr/>
        </p:nvSpPr>
        <p:spPr>
          <a:xfrm>
            <a:off x="600622" y="2342190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286013-38F9-414E-A722-C85456039A13}"/>
              </a:ext>
            </a:extLst>
          </p:cNvPr>
          <p:cNvSpPr/>
          <p:nvPr/>
        </p:nvSpPr>
        <p:spPr>
          <a:xfrm>
            <a:off x="600622" y="266663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14053E-C2AB-4A3E-BA55-28E71DD635B6}"/>
              </a:ext>
            </a:extLst>
          </p:cNvPr>
          <p:cNvSpPr/>
          <p:nvPr/>
        </p:nvSpPr>
        <p:spPr>
          <a:xfrm>
            <a:off x="600622" y="2991088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44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29" y="991815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use </a:t>
            </a:r>
            <a:r>
              <a:rPr lang="en-US" dirty="0" err="1"/>
              <a:t>Bitlocker</a:t>
            </a:r>
            <a:r>
              <a:rPr lang="en-US" dirty="0"/>
              <a:t> you will need an XXX to store the Cryptographic keys?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HSM</a:t>
            </a:r>
          </a:p>
          <a:p>
            <a:r>
              <a:rPr lang="en-US" dirty="0"/>
              <a:t>TPM</a:t>
            </a:r>
          </a:p>
          <a:p>
            <a:r>
              <a:rPr lang="en-US" dirty="0"/>
              <a:t>USB</a:t>
            </a:r>
          </a:p>
          <a:p>
            <a:r>
              <a:rPr lang="en-US" dirty="0"/>
              <a:t>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1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29" y="991815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are examples of Access Control Schemes using MAC?</a:t>
            </a:r>
          </a:p>
          <a:p>
            <a:r>
              <a:rPr lang="en-US" dirty="0"/>
              <a:t>Bell-</a:t>
            </a:r>
            <a:r>
              <a:rPr lang="en-US" dirty="0" err="1"/>
              <a:t>Lapadula</a:t>
            </a:r>
            <a:endParaRPr lang="en-US" dirty="0"/>
          </a:p>
          <a:p>
            <a:r>
              <a:rPr lang="en-US" dirty="0"/>
              <a:t>Clark and Wilson</a:t>
            </a:r>
          </a:p>
          <a:p>
            <a:r>
              <a:rPr lang="en-US" dirty="0"/>
              <a:t>Biba Integrity </a:t>
            </a:r>
          </a:p>
          <a:p>
            <a:r>
              <a:rPr lang="en-US" dirty="0"/>
              <a:t>Lattice model</a:t>
            </a:r>
          </a:p>
          <a:p>
            <a:r>
              <a:rPr lang="en-US" dirty="0"/>
              <a:t>All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00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19E4-50D2-7942-B764-AC957138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 on Windows 2019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786F6-B462-FC44-9843-4291C90C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4B0FD-0E1D-4B46-888A-159A51FB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18" y="854201"/>
            <a:ext cx="6972300" cy="39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72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4255911" cy="17649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Routing and Remote Access on a Windows server can be used with DHCP, What requires setting up to support DHCP?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2312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89135"/>
            <a:ext cx="7772400" cy="1021556"/>
          </a:xfrm>
        </p:spPr>
        <p:txBody>
          <a:bodyPr/>
          <a:lstStyle/>
          <a:p>
            <a:r>
              <a:rPr lang="en-US" dirty="0"/>
              <a:t>Domain 3.9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29058"/>
            <a:ext cx="7772400" cy="885384"/>
          </a:xfrm>
        </p:spPr>
        <p:txBody>
          <a:bodyPr/>
          <a:lstStyle/>
          <a:p>
            <a:r>
              <a:rPr lang="en-GB" dirty="0"/>
              <a:t>Given a scenario, implement public key infrastructure.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41" y="2505693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41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can be used to validate certificates if the CRL is too big?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F70B8-EF6F-924D-A360-A5AFA62A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3" y="1580029"/>
            <a:ext cx="3746723" cy="2686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EF2DCF-4E38-8E45-8E85-6082026E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196" y="1535503"/>
            <a:ext cx="3746723" cy="26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85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890C-FF0B-3342-9A2C-1CD4A09F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 exercise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877769-65BF-F841-AE33-8091D6385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089" y="830356"/>
            <a:ext cx="3450927" cy="3394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2F419-0DCC-7246-9E20-C370B8CD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94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is a alternative to Private key back up?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Key escrow</a:t>
            </a:r>
          </a:p>
          <a:p>
            <a:r>
              <a:rPr lang="en-US" dirty="0"/>
              <a:t>Key  backup</a:t>
            </a:r>
          </a:p>
          <a:p>
            <a:r>
              <a:rPr lang="en-US" dirty="0"/>
              <a:t>Key Keeping</a:t>
            </a:r>
          </a:p>
          <a:p>
            <a:r>
              <a:rPr lang="en-US" dirty="0"/>
              <a:t>Key recovery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68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CompTIA Security+ SYO-601 objectives PDF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65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Security+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</a:t>
            </a:r>
            <a:r>
              <a:rPr lang="en-US"/>
              <a:t>3.0 Implementation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6" y="2410691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0243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Agenda</a:t>
            </a:r>
          </a:p>
        </p:txBody>
      </p:sp>
      <p:sp>
        <p:nvSpPr>
          <p:cNvPr id="7" name="Content Placeholder 2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2057319" y="205979"/>
            <a:ext cx="6302910" cy="4318520"/>
          </a:xfrm>
          <a:prstGeom prst="rect">
            <a:avLst/>
          </a:prstGeom>
          <a:solidFill>
            <a:schemeClr val="bg1"/>
          </a:solidFill>
          <a:ln/>
        </p:spPr>
        <p:txBody>
          <a:bodyPr vert="horz" lIns="0" tIns="34290" rIns="68580" bIns="34290" rtlCol="0"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Domain 3.0: Implementation (Part two )</a:t>
            </a:r>
          </a:p>
          <a:p>
            <a:r>
              <a:rPr lang="en-US" sz="1600" dirty="0"/>
              <a:t>Domain 3.6: </a:t>
            </a:r>
            <a:r>
              <a:rPr lang="en-GB" sz="1600" dirty="0"/>
              <a:t>Given a scenario, apply cybersecurity solutions to the cloud.</a:t>
            </a:r>
          </a:p>
          <a:p>
            <a:r>
              <a:rPr lang="en-US" sz="1600" dirty="0"/>
              <a:t>Domain 3.7:</a:t>
            </a:r>
            <a:r>
              <a:rPr lang="en-GB" sz="1600" dirty="0"/>
              <a:t> Given a scenario, implement identity and account management controls.</a:t>
            </a:r>
            <a:endParaRPr lang="en-US" sz="1600" dirty="0"/>
          </a:p>
          <a:p>
            <a:r>
              <a:rPr lang="en-US" sz="1600" dirty="0"/>
              <a:t>Domain 3.8:</a:t>
            </a:r>
            <a:r>
              <a:rPr lang="en-GB" sz="1600" dirty="0"/>
              <a:t> Given a scenario, implement authentication and authorization solutions.</a:t>
            </a:r>
          </a:p>
          <a:p>
            <a:r>
              <a:rPr lang="en-GB" sz="1600" dirty="0"/>
              <a:t>D</a:t>
            </a:r>
            <a:r>
              <a:rPr lang="en-US" sz="1600" dirty="0"/>
              <a:t>omain 3.9</a:t>
            </a:r>
            <a:r>
              <a:rPr lang="en-GB" sz="1600" dirty="0"/>
              <a:t>: Given a scenario, implement public key infrastructure.</a:t>
            </a:r>
          </a:p>
          <a:p>
            <a:r>
              <a:rPr lang="en-US" sz="1600" dirty="0"/>
              <a:t>Review</a:t>
            </a:r>
          </a:p>
          <a:p>
            <a:endParaRPr lang="en-US" dirty="0"/>
          </a:p>
          <a:p>
            <a:endParaRPr lang="en-US" dirty="0"/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AutoShape 2" descr="Image result for It group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1" name="Picture 10" descr="A picture containing computer, sitting, laptop&#10;&#10;Description automatically generated">
            <a:extLst>
              <a:ext uri="{FF2B5EF4-FFF2-40B4-BE49-F238E27FC236}">
                <a16:creationId xmlns:a16="http://schemas.microsoft.com/office/drawing/2014/main" id="{7F5B8D97-2BAA-4CFD-896B-EF94D854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181" y="910918"/>
            <a:ext cx="1747076" cy="12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1262792"/>
            <a:ext cx="7772400" cy="1021556"/>
          </a:xfrm>
        </p:spPr>
        <p:txBody>
          <a:bodyPr/>
          <a:lstStyle/>
          <a:p>
            <a:r>
              <a:rPr lang="en-US" dirty="0"/>
              <a:t>Domain 3.3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3" y="1967346"/>
            <a:ext cx="7772400" cy="1021556"/>
          </a:xfrm>
        </p:spPr>
        <p:txBody>
          <a:bodyPr/>
          <a:lstStyle/>
          <a:p>
            <a:r>
              <a:rPr lang="en-GB" dirty="0"/>
              <a:t>Given a scenario, implement secure network designs.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872" y="2613484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29" y="991815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 search the internet for a web page the Root servers start the DNS process, if there was only one DNS root server, what impact would it have on the internet?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Nothing not every uses the ROOT</a:t>
            </a:r>
          </a:p>
          <a:p>
            <a:pPr marL="342900" indent="-342900">
              <a:buAutoNum type="alphaLcPeriod"/>
            </a:pPr>
            <a:r>
              <a:rPr lang="en-US" dirty="0"/>
              <a:t>DOS attack symptoms</a:t>
            </a:r>
          </a:p>
          <a:p>
            <a:pPr marL="342900" indent="-342900">
              <a:buAutoNum type="alphaLcPeriod"/>
            </a:pPr>
            <a:r>
              <a:rPr lang="en-US" dirty="0"/>
              <a:t>DDOS attack symptoms</a:t>
            </a:r>
          </a:p>
          <a:p>
            <a:pPr marL="342900" indent="-342900">
              <a:buAutoNum type="alphaLcPeriod"/>
            </a:pPr>
            <a:r>
              <a:rPr lang="en-US" dirty="0"/>
              <a:t>A default Root could be found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2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B05C-853C-A543-AF64-A8EF10E3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 on Windows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C8706-38D8-9943-ACC8-02407462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F26EF-7276-404F-80C9-1E38866F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67" y="422872"/>
            <a:ext cx="3761384" cy="40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6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29" y="991815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DMZ is known as a?</a:t>
            </a:r>
          </a:p>
          <a:p>
            <a:r>
              <a:rPr lang="en-US" dirty="0"/>
              <a:t>VLAN</a:t>
            </a:r>
          </a:p>
          <a:p>
            <a:r>
              <a:rPr lang="en-US" dirty="0"/>
              <a:t>Subnet</a:t>
            </a:r>
          </a:p>
          <a:p>
            <a:r>
              <a:rPr lang="en-US" dirty="0"/>
              <a:t>Screened subnet</a:t>
            </a:r>
          </a:p>
          <a:p>
            <a:r>
              <a:rPr lang="en-US" dirty="0"/>
              <a:t>Round robin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4E-E4AE-6247-94B5-A6B3479B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A830F-4B7C-0948-A6CB-4B1CE267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59B37-2B4C-2E45-B134-05FE5B01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1" y="855767"/>
            <a:ext cx="2636430" cy="385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4F876-F407-0342-8A9A-C3FED247F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51" y="855767"/>
            <a:ext cx="2636430" cy="38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8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TIA Colors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161A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9727B"/>
          </a:solidFill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28427</TotalTime>
  <Words>990</Words>
  <Application>Microsoft Office PowerPoint</Application>
  <PresentationFormat>On-screen Show (16:9)</PresentationFormat>
  <Paragraphs>241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Helvetica</vt:lpstr>
      <vt:lpstr>Times</vt:lpstr>
      <vt:lpstr>Wingdings</vt:lpstr>
      <vt:lpstr>Office Theme</vt:lpstr>
      <vt:lpstr>Security+ SY0-601 TTT Session 7</vt:lpstr>
      <vt:lpstr>PowerPoint Presentation</vt:lpstr>
      <vt:lpstr>PowerPoint Presentation</vt:lpstr>
      <vt:lpstr>Agenda</vt:lpstr>
      <vt:lpstr>Domain 3.3 </vt:lpstr>
      <vt:lpstr>POLL</vt:lpstr>
      <vt:lpstr>Dig on Windows</vt:lpstr>
      <vt:lpstr>POLL</vt:lpstr>
      <vt:lpstr>Network design</vt:lpstr>
      <vt:lpstr>Domain 3.4 </vt:lpstr>
      <vt:lpstr>POLL</vt:lpstr>
      <vt:lpstr>Setting up a WAP for a SOHO exercise</vt:lpstr>
      <vt:lpstr>Domain 3.5 </vt:lpstr>
      <vt:lpstr>POLL</vt:lpstr>
      <vt:lpstr>Session resources </vt:lpstr>
      <vt:lpstr>Security+</vt:lpstr>
      <vt:lpstr>Session resources </vt:lpstr>
      <vt:lpstr>Domain 3.6</vt:lpstr>
      <vt:lpstr>Cloud Security Controls</vt:lpstr>
      <vt:lpstr>Poll</vt:lpstr>
      <vt:lpstr>Application Programming Interface (API).</vt:lpstr>
      <vt:lpstr>JSON </vt:lpstr>
      <vt:lpstr>Poll</vt:lpstr>
      <vt:lpstr>Error Reporting on cloud (Demo)</vt:lpstr>
      <vt:lpstr>Domain 3.7 </vt:lpstr>
      <vt:lpstr>POLL</vt:lpstr>
      <vt:lpstr>Group Policy Demo</vt:lpstr>
      <vt:lpstr>POLL</vt:lpstr>
      <vt:lpstr>Domain 3.8 </vt:lpstr>
      <vt:lpstr>POLL</vt:lpstr>
      <vt:lpstr>POLL</vt:lpstr>
      <vt:lpstr>RADIUS on Windows 2019 server</vt:lpstr>
      <vt:lpstr>Chat Question</vt:lpstr>
      <vt:lpstr>Domain 3.9 </vt:lpstr>
      <vt:lpstr>PKI Chat</vt:lpstr>
      <vt:lpstr>PKI exercise</vt:lpstr>
      <vt:lpstr>POLL</vt:lpstr>
      <vt:lpstr>Session resources </vt:lpstr>
      <vt:lpstr>Security+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Stephen Schneiter</cp:lastModifiedBy>
  <cp:revision>310</cp:revision>
  <cp:lastPrinted>2013-07-30T16:42:49Z</cp:lastPrinted>
  <dcterms:created xsi:type="dcterms:W3CDTF">2010-04-12T23:12:02Z</dcterms:created>
  <dcterms:modified xsi:type="dcterms:W3CDTF">2021-03-09T14:24:03Z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