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42"/>
  </p:notesMasterIdLst>
  <p:handoutMasterIdLst>
    <p:handoutMasterId r:id="rId43"/>
  </p:handoutMasterIdLst>
  <p:sldIdLst>
    <p:sldId id="296" r:id="rId5"/>
    <p:sldId id="675" r:id="rId6"/>
    <p:sldId id="477" r:id="rId7"/>
    <p:sldId id="299" r:id="rId8"/>
    <p:sldId id="305" r:id="rId9"/>
    <p:sldId id="676" r:id="rId10"/>
    <p:sldId id="677" r:id="rId11"/>
    <p:sldId id="679" r:id="rId12"/>
    <p:sldId id="680" r:id="rId13"/>
    <p:sldId id="692" r:id="rId14"/>
    <p:sldId id="693" r:id="rId15"/>
    <p:sldId id="694" r:id="rId16"/>
    <p:sldId id="695" r:id="rId17"/>
    <p:sldId id="696" r:id="rId18"/>
    <p:sldId id="697" r:id="rId19"/>
    <p:sldId id="689" r:id="rId20"/>
    <p:sldId id="690" r:id="rId21"/>
    <p:sldId id="691" r:id="rId22"/>
    <p:sldId id="681" r:id="rId23"/>
    <p:sldId id="698" r:id="rId24"/>
    <p:sldId id="704" r:id="rId25"/>
    <p:sldId id="705" r:id="rId26"/>
    <p:sldId id="687" r:id="rId27"/>
    <p:sldId id="699" r:id="rId28"/>
    <p:sldId id="700" r:id="rId29"/>
    <p:sldId id="701" r:id="rId30"/>
    <p:sldId id="706" r:id="rId31"/>
    <p:sldId id="682" r:id="rId32"/>
    <p:sldId id="683" r:id="rId33"/>
    <p:sldId id="707" r:id="rId34"/>
    <p:sldId id="688" r:id="rId35"/>
    <p:sldId id="702" r:id="rId36"/>
    <p:sldId id="703" r:id="rId37"/>
    <p:sldId id="686" r:id="rId38"/>
    <p:sldId id="684" r:id="rId39"/>
    <p:sldId id="685" r:id="rId40"/>
    <p:sldId id="678" r:id="rId4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1">
          <p15:clr>
            <a:srgbClr val="A4A3A4"/>
          </p15:clr>
        </p15:guide>
        <p15:guide id="2" orient="horz" pos="542">
          <p15:clr>
            <a:srgbClr val="A4A3A4"/>
          </p15:clr>
        </p15:guide>
        <p15:guide id="3" orient="horz" pos="3097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880">
          <p15:clr>
            <a:srgbClr val="A4A3A4"/>
          </p15:clr>
        </p15:guide>
        <p15:guide id="6" pos="282">
          <p15:clr>
            <a:srgbClr val="A4A3A4"/>
          </p15:clr>
        </p15:guide>
        <p15:guide id="7" pos="4685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en Schneiter" initials="SS" lastIdx="1" clrIdx="0">
    <p:extLst>
      <p:ext uri="{19B8F6BF-5375-455C-9EA6-DF929625EA0E}">
        <p15:presenceInfo xmlns:p15="http://schemas.microsoft.com/office/powerpoint/2012/main" xmlns="" userId="S-1-5-21-958819690-1208897837-285429281-317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9727B"/>
    <a:srgbClr val="57197C"/>
    <a:srgbClr val="004872"/>
    <a:srgbClr val="61A729"/>
    <a:srgbClr val="C88D00"/>
    <a:srgbClr val="C35B15"/>
    <a:srgbClr val="576068"/>
    <a:srgbClr val="A1A8CF"/>
    <a:srgbClr val="C5CBCF"/>
    <a:srgbClr val="3643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6" autoAdjust="0"/>
    <p:restoredTop sz="98113" autoAdjust="0"/>
  </p:normalViewPr>
  <p:slideViewPr>
    <p:cSldViewPr snapToGrid="0" snapToObjects="1">
      <p:cViewPr varScale="1">
        <p:scale>
          <a:sx n="98" d="100"/>
          <a:sy n="98" d="100"/>
        </p:scale>
        <p:origin x="-408" y="-90"/>
      </p:cViewPr>
      <p:guideLst>
        <p:guide orient="horz" pos="471"/>
        <p:guide orient="horz" pos="542"/>
        <p:guide orient="horz" pos="3097"/>
        <p:guide orient="horz" pos="1620"/>
        <p:guide pos="2880"/>
        <p:guide pos="282"/>
        <p:guide pos="4685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BDD40-51E3-C044-8A4E-71AE04E456FB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181D4-786B-B641-9956-05A4679119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02934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6D2A1-6B58-7448-B776-7AA86404108F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F117-9047-2140-B3F1-EEF431365C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3854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038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176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B6144-CBEE-4E0A-9D32-5228FF5F1A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8429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FEF117-9047-2140-B3F1-EEF431365C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f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2744617"/>
          </a:xfrm>
          <a:prstGeom prst="round2DiagRect">
            <a:avLst>
              <a:gd name="adj1" fmla="val 0"/>
              <a:gd name="adj2" fmla="val 14866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/>
          <a:lstStyle>
            <a:lvl1pPr algn="l">
              <a:defRPr>
                <a:solidFill>
                  <a:srgbClr val="69727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59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82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0015"/>
            <a:ext cx="8229600" cy="449178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59632"/>
            <a:ext cx="8229599" cy="34051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309284"/>
            <a:ext cx="8229600" cy="345282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3268172" y="4767263"/>
            <a:ext cx="515669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3016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690915" y="4767263"/>
            <a:ext cx="5733949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5" name="Picture 4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311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255911" cy="3394472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2957341" y="4767263"/>
            <a:ext cx="5467522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187950" y="1200151"/>
            <a:ext cx="3498850" cy="3195461"/>
          </a:xfrm>
          <a:prstGeom prst="round1Rect">
            <a:avLst>
              <a:gd name="adj" fmla="val 18280"/>
            </a:avLst>
          </a:prstGeo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pic>
        <p:nvPicPr>
          <p:cNvPr id="9" name="Picture 8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498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708675" y="4767263"/>
            <a:ext cx="571618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598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664272" y="4767263"/>
            <a:ext cx="5760591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120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7201" y="1237110"/>
            <a:ext cx="5945657" cy="3157199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ound Single Corner Rectangle 7"/>
          <p:cNvSpPr/>
          <p:nvPr userDrawn="1"/>
        </p:nvSpPr>
        <p:spPr>
          <a:xfrm>
            <a:off x="6402858" y="1238369"/>
            <a:ext cx="2283943" cy="3154680"/>
          </a:xfrm>
          <a:prstGeom prst="round1Rect">
            <a:avLst>
              <a:gd name="adj" fmla="val 3647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57250"/>
          </a:xfrm>
        </p:spPr>
        <p:txBody>
          <a:bodyPr vert="horz" lIns="0" tIns="45720" rIns="91440" bIns="45720" rtlCol="0" anchor="ctr">
            <a:noAutofit/>
          </a:bodyPr>
          <a:lstStyle>
            <a:lvl1pPr>
              <a:defRPr lang="en-US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3964" y="2398403"/>
            <a:ext cx="1990696" cy="1891374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024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Diagonal Corner Rectangle 2"/>
          <p:cNvSpPr/>
          <p:nvPr userDrawn="1"/>
        </p:nvSpPr>
        <p:spPr>
          <a:xfrm>
            <a:off x="457200" y="331611"/>
            <a:ext cx="8229600" cy="4430890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66745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24771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4771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10" name="Picture 9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561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807098" y="1862669"/>
            <a:ext cx="1896238" cy="1425498"/>
          </a:xfrm>
          <a:prstGeom prst="round2DiagRect">
            <a:avLst>
              <a:gd name="adj1" fmla="val 0"/>
              <a:gd name="adj2" fmla="val 1465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54309" y="1882821"/>
            <a:ext cx="3694458" cy="300156"/>
          </a:xfrm>
        </p:spPr>
        <p:txBody>
          <a:bodyPr lIns="0" rIns="0" anchor="b">
            <a:noAutofit/>
          </a:bodyPr>
          <a:lstStyle>
            <a:lvl1pPr algn="l">
              <a:defRPr sz="18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4309" y="2190032"/>
            <a:ext cx="3694459" cy="1098135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rgbClr val="5760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24863" y="4767263"/>
            <a:ext cx="261937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326798" y="4767263"/>
            <a:ext cx="6098065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69727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For more information contact:</a:t>
            </a:r>
          </a:p>
        </p:txBody>
      </p:sp>
      <p:pic>
        <p:nvPicPr>
          <p:cNvPr id="11" name="Picture 10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1681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2DF975-CA2A-4A7C-80AB-59DC8C887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A0299C-E15C-48E4-817E-93A47249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DF830-84EC-4541-9CE5-2E15E750B275}" type="datetimeFigureOut">
              <a:rPr lang="en-US" smtClean="0"/>
              <a:pPr/>
              <a:t>6/6/2018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1D58D1-219E-467B-A18B-3456CE45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917EB4E-1FA8-425C-BCB3-923589505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42ED4-BA0C-4A53-8626-146FF55676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6344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6858" y="4767263"/>
            <a:ext cx="249942" cy="273844"/>
          </a:xfrm>
        </p:spPr>
        <p:txBody>
          <a:bodyPr>
            <a:noAutofit/>
          </a:bodyPr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436910" y="4767263"/>
            <a:ext cx="4999948" cy="27384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69727B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tabLst/>
            </a:pPr>
            <a:r>
              <a:rPr lang="en-US" sz="900" dirty="0"/>
              <a:t>Copyright (c) 2018 CompTIA Properties, LLC. All Rights Reserved.  |  </a:t>
            </a:r>
            <a:r>
              <a:rPr lang="en-US" sz="900" dirty="0" err="1"/>
              <a:t>CompTIA.org</a:t>
            </a:r>
            <a:endParaRPr lang="en-US" sz="900" dirty="0"/>
          </a:p>
        </p:txBody>
      </p:sp>
      <p:pic>
        <p:nvPicPr>
          <p:cNvPr id="7" name="Picture 6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428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332185"/>
            <a:ext cx="8229600" cy="2744390"/>
          </a:xfrm>
          <a:prstGeom prst="round2DiagRect">
            <a:avLst>
              <a:gd name="adj1" fmla="val 0"/>
              <a:gd name="adj2" fmla="val 14654"/>
            </a:avLst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111504"/>
            <a:ext cx="8229600" cy="663217"/>
          </a:xfrm>
        </p:spPr>
        <p:txBody>
          <a:bodyPr lIns="0" rIns="0" anchor="b">
            <a:noAutofit/>
          </a:bodyPr>
          <a:lstStyle>
            <a:lvl1pPr algn="l">
              <a:defRPr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81776"/>
            <a:ext cx="6400800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1600">
                <a:solidFill>
                  <a:srgbClr val="69727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04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No Image o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 userDrawn="1"/>
        </p:nvSpPr>
        <p:spPr>
          <a:xfrm>
            <a:off x="457200" y="331611"/>
            <a:ext cx="8229600" cy="3443110"/>
          </a:xfrm>
          <a:prstGeom prst="round2DiagRect">
            <a:avLst>
              <a:gd name="adj1" fmla="val 0"/>
              <a:gd name="adj2" fmla="val 11792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366" y="1051278"/>
            <a:ext cx="7981244" cy="1100674"/>
          </a:xfrm>
        </p:spPr>
        <p:txBody>
          <a:bodyPr lIns="0" rIns="0" anchor="b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0366" y="2159007"/>
            <a:ext cx="6207634" cy="489656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697111" y="4369323"/>
            <a:ext cx="1684782" cy="36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89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87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359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 userDrawn="1"/>
        </p:nvSpPr>
        <p:spPr>
          <a:xfrm>
            <a:off x="457200" y="331611"/>
            <a:ext cx="8229600" cy="4325056"/>
          </a:xfrm>
          <a:prstGeom prst="round2DiagRect">
            <a:avLst>
              <a:gd name="adj1" fmla="val 0"/>
              <a:gd name="adj2" fmla="val 9418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55144"/>
            <a:ext cx="7772400" cy="1021556"/>
          </a:xfrm>
        </p:spPr>
        <p:txBody>
          <a:bodyPr anchor="ctr">
            <a:noAutofit/>
          </a:bodyPr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77443"/>
            <a:ext cx="7772400" cy="384175"/>
          </a:xfrm>
        </p:spPr>
        <p:txBody>
          <a:bodyPr anchor="b">
            <a:no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ompTIA_logo.wmf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7200" y="4854045"/>
            <a:ext cx="612648" cy="13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12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63" y="4767263"/>
            <a:ext cx="261937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rgbClr val="69727B"/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767263"/>
            <a:ext cx="8229600" cy="0"/>
          </a:xfrm>
          <a:prstGeom prst="line">
            <a:avLst/>
          </a:prstGeom>
          <a:ln w="12700" cmpd="sng">
            <a:solidFill>
              <a:srgbClr val="69727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A45AEBA5-269E-4070-869B-74F2C8FCF8C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8278589" y="140494"/>
            <a:ext cx="816422" cy="72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79" r:id="rId3"/>
    <p:sldLayoutId id="2147493471" r:id="rId4"/>
    <p:sldLayoutId id="2147493472" r:id="rId5"/>
    <p:sldLayoutId id="2147493458" r:id="rId6"/>
    <p:sldLayoutId id="2147493467" r:id="rId7"/>
    <p:sldLayoutId id="2147493468" r:id="rId8"/>
    <p:sldLayoutId id="2147493469" r:id="rId9"/>
    <p:sldLayoutId id="2147493459" r:id="rId10"/>
    <p:sldLayoutId id="2147493474" r:id="rId11"/>
    <p:sldLayoutId id="2147493478" r:id="rId12"/>
    <p:sldLayoutId id="2147493480" r:id="rId13"/>
    <p:sldLayoutId id="2147493473" r:id="rId14"/>
    <p:sldLayoutId id="2147493464" r:id="rId15"/>
    <p:sldLayoutId id="2147493465" r:id="rId16"/>
    <p:sldLayoutId id="2147493466" r:id="rId17"/>
    <p:sldLayoutId id="2147493470" r:id="rId18"/>
    <p:sldLayoutId id="2147493475" r:id="rId19"/>
    <p:sldLayoutId id="2147493477" r:id="rId20"/>
    <p:sldLayoutId id="2147493481" r:id="rId2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1200"/>
        </a:spcBef>
        <a:buSzPct val="80000"/>
        <a:buFont typeface="Wingdings" charset="2"/>
        <a:buChar char="§"/>
        <a:defRPr sz="2000" kern="1200">
          <a:solidFill>
            <a:srgbClr val="576068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576068"/>
          </a:solidFill>
          <a:latin typeface="+mn-lt"/>
          <a:ea typeface="+mn-ea"/>
          <a:cs typeface="+mn-cs"/>
        </a:defRPr>
      </a:lvl2pPr>
      <a:lvl3pPr marL="1081088" indent="-166688" algn="l" defTabSz="457200" rtl="0" eaLnBrk="1" latinLnBrk="0" hangingPunct="1">
        <a:spcBef>
          <a:spcPct val="20000"/>
        </a:spcBef>
        <a:buSzPct val="80000"/>
        <a:buFont typeface="Wingdings" charset="2"/>
        <a:buChar char="§"/>
        <a:defRPr sz="1600" kern="1200">
          <a:solidFill>
            <a:srgbClr val="576068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576068"/>
          </a:solidFill>
          <a:latin typeface="+mn-lt"/>
          <a:ea typeface="+mn-ea"/>
          <a:cs typeface="+mn-cs"/>
        </a:defRPr>
      </a:lvl4pPr>
      <a:lvl5pPr marL="2003425" indent="-174625" algn="l" defTabSz="457200" rtl="0" eaLnBrk="1" latinLnBrk="0" hangingPunct="1">
        <a:spcBef>
          <a:spcPct val="20000"/>
        </a:spcBef>
        <a:buSzPct val="70000"/>
        <a:buFont typeface="Wingdings" charset="2"/>
        <a:buChar char="§"/>
        <a:defRPr sz="1400" kern="1200">
          <a:solidFill>
            <a:srgbClr val="576068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nmap.org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wMU4nL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mailto:jstanger@comptia.org" TargetMode="External"/><Relationship Id="rId7" Type="http://schemas.openxmlformats.org/officeDocument/2006/relationships/hyperlink" Target="mailto:lee@mcwhortertechnologies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mailto:tkasem@comptia.or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1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4"/>
          <p:cNvSpPr txBox="1">
            <a:spLocks noChangeArrowheads="1"/>
          </p:cNvSpPr>
          <p:nvPr/>
        </p:nvSpPr>
        <p:spPr>
          <a:xfrm>
            <a:off x="455551" y="3047062"/>
            <a:ext cx="5742134" cy="925493"/>
          </a:xfrm>
          <a:prstGeom prst="rect">
            <a:avLst/>
          </a:prstGeom>
          <a:ln/>
        </p:spPr>
        <p:txBody>
          <a:bodyPr vert="horz" lIns="0" tIns="34290" rIns="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baseline="0">
                <a:solidFill>
                  <a:srgbClr val="ED1C2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342900">
              <a:defRPr/>
            </a:pPr>
            <a:r>
              <a:rPr lang="en-US" altLang="zh-CN" sz="2100" dirty="0" err="1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PenTest</a:t>
            </a:r>
            <a:r>
              <a:rPr lang="en-US" altLang="zh-CN" sz="210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+ TTT Session </a:t>
            </a:r>
            <a:r>
              <a:rPr lang="en-US" altLang="zh-CN" sz="2100" dirty="0" smtClean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4: </a:t>
            </a:r>
            <a:r>
              <a:rPr lang="en-US" sz="2400" dirty="0" smtClean="0"/>
              <a:t>Vulnerability Identification</a:t>
            </a:r>
            <a:endParaRPr lang="en-US" altLang="zh-CN" sz="2100" dirty="0">
              <a:solidFill>
                <a:srgbClr val="FF0000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" name="Subtitle 5"/>
          <p:cNvSpPr txBox="1">
            <a:spLocks noChangeArrowheads="1"/>
          </p:cNvSpPr>
          <p:nvPr/>
        </p:nvSpPr>
        <p:spPr bwMode="auto">
          <a:xfrm>
            <a:off x="1150144" y="4261602"/>
            <a:ext cx="4800600" cy="2234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sz="1200" dirty="0" smtClean="0"/>
              <a:t>06/07/2018</a:t>
            </a:r>
            <a:endParaRPr lang="en-US" altLang="zh-CN" sz="1200" dirty="0">
              <a:solidFill>
                <a:srgbClr val="69727B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197685" y="4493314"/>
            <a:ext cx="233539" cy="197285"/>
          </a:xfrm>
          <a:prstGeom prst="rect">
            <a:avLst/>
          </a:prstGeom>
        </p:spPr>
      </p:pic>
      <p:sp>
        <p:nvSpPr>
          <p:cNvPr id="8" name="Subtitle 5"/>
          <p:cNvSpPr txBox="1">
            <a:spLocks noChangeArrowheads="1"/>
          </p:cNvSpPr>
          <p:nvPr/>
        </p:nvSpPr>
        <p:spPr bwMode="auto">
          <a:xfrm>
            <a:off x="6498435" y="4435494"/>
            <a:ext cx="2645565" cy="240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34290" rIns="0" bIns="34290" rtlCol="0">
            <a:noAutofit/>
          </a:bodyPr>
          <a:lstStyle>
            <a:lvl1pPr marL="225425" indent="-225425" algn="l" defTabSz="457200" rtl="0" eaLnBrk="1" latinLnBrk="0" hangingPunct="1">
              <a:spcBef>
                <a:spcPts val="1200"/>
              </a:spcBef>
              <a:buSzPct val="80000"/>
              <a:buFont typeface="Wingdings" charset="2"/>
              <a:buChar char="§"/>
              <a:defRPr sz="20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2pPr>
            <a:lvl3pPr marL="1081088" indent="-166688" algn="l" defTabSz="457200" rtl="0" eaLnBrk="1" latinLnBrk="0" hangingPunct="1">
              <a:spcBef>
                <a:spcPct val="20000"/>
              </a:spcBef>
              <a:buSzPct val="80000"/>
              <a:buFont typeface="Wingdings" charset="2"/>
              <a:buChar char="§"/>
              <a:defRPr sz="16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4pPr>
            <a:lvl5pPr marL="2003425" indent="-174625" algn="l" defTabSz="457200" rtl="0" eaLnBrk="1" latinLnBrk="0" hangingPunct="1">
              <a:spcBef>
                <a:spcPct val="20000"/>
              </a:spcBef>
              <a:buSzPct val="70000"/>
              <a:buFont typeface="Wingdings" charset="2"/>
              <a:buChar char="§"/>
              <a:defRPr sz="1400" kern="1200">
                <a:solidFill>
                  <a:srgbClr val="57606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342900">
              <a:spcBef>
                <a:spcPts val="900"/>
              </a:spcBef>
              <a:buNone/>
              <a:defRPr/>
            </a:pP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@</a:t>
            </a:r>
            <a:r>
              <a:rPr lang="en-US" altLang="zh-CN" sz="1200" dirty="0" err="1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TeachCompTIA</a:t>
            </a:r>
            <a:r>
              <a:rPr lang="en-US" altLang="zh-CN" sz="1200" dirty="0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    #</a:t>
            </a:r>
            <a:r>
              <a:rPr lang="en-US" altLang="zh-CN" sz="1200" dirty="0" err="1">
                <a:solidFill>
                  <a:srgbClr val="69727B"/>
                </a:solidFill>
                <a:latin typeface="Calibri"/>
                <a:ea typeface="宋体" panose="02010600030101010101" pitchFamily="2" charset="-122"/>
              </a:rPr>
              <a:t>PenTestPlusTTT</a:t>
            </a:r>
            <a:endParaRPr lang="en-US" altLang="zh-CN" sz="1200" dirty="0">
              <a:solidFill>
                <a:srgbClr val="69727B"/>
              </a:solidFill>
              <a:latin typeface="Calibri"/>
              <a:ea typeface="宋体" panose="02010600030101010101" pitchFamily="2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58" y="809308"/>
            <a:ext cx="4136335" cy="1799306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3AEA45DC-1BF5-484F-B64D-614193D31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171" y="2204473"/>
            <a:ext cx="2300879" cy="191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141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might we need to scan and/or enumerate?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Applications</a:t>
            </a:r>
          </a:p>
          <a:p>
            <a:pPr marL="457200" indent="-457200">
              <a:buAutoNum type="alphaLcPeriod"/>
            </a:pPr>
            <a:r>
              <a:rPr lang="en-US" dirty="0" smtClean="0"/>
              <a:t>Devices</a:t>
            </a:r>
          </a:p>
          <a:p>
            <a:pPr marL="457200" indent="-457200">
              <a:buAutoNum type="alphaLcPeriod"/>
            </a:pPr>
            <a:r>
              <a:rPr lang="en-US" dirty="0" smtClean="0"/>
              <a:t>Computers</a:t>
            </a:r>
          </a:p>
          <a:p>
            <a:pPr marL="457200" indent="-457200">
              <a:buAutoNum type="alphaLcPeriod"/>
            </a:pPr>
            <a:r>
              <a:rPr lang="en-US" dirty="0" smtClean="0"/>
              <a:t>Networks</a:t>
            </a:r>
          </a:p>
          <a:p>
            <a:pPr marL="457200" indent="-457200">
              <a:buAutoNum type="alphaLcPeriod"/>
            </a:pPr>
            <a:r>
              <a:rPr lang="en-US" dirty="0" smtClean="0"/>
              <a:t>Systems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might we need to scan and/or enumerate?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Applications</a:t>
            </a:r>
          </a:p>
          <a:p>
            <a:pPr marL="457200" indent="-457200">
              <a:buAutoNum type="alphaLcPeriod"/>
            </a:pPr>
            <a:r>
              <a:rPr lang="en-US" dirty="0" smtClean="0"/>
              <a:t>Devices</a:t>
            </a:r>
          </a:p>
          <a:p>
            <a:pPr marL="457200" indent="-457200">
              <a:buAutoNum type="alphaLcPeriod"/>
            </a:pPr>
            <a:r>
              <a:rPr lang="en-US" dirty="0" smtClean="0"/>
              <a:t>Computers</a:t>
            </a:r>
          </a:p>
          <a:p>
            <a:pPr marL="457200" indent="-457200">
              <a:buAutoNum type="alphaLcPeriod"/>
            </a:pPr>
            <a:r>
              <a:rPr lang="en-US" dirty="0" smtClean="0"/>
              <a:t>Networks</a:t>
            </a:r>
          </a:p>
          <a:p>
            <a:pPr marL="457200" indent="-457200">
              <a:buAutoNum type="alphaLcPeriod"/>
            </a:pPr>
            <a:r>
              <a:rPr lang="en-US" dirty="0" smtClean="0"/>
              <a:t>Systems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All of the above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is commonly referred to as the ‘Swiss Army Knife’ of network utilities?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 smtClean="0"/>
              <a:t>ncat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nmap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nc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arp</a:t>
            </a:r>
            <a:r>
              <a:rPr lang="en-US" dirty="0" smtClean="0"/>
              <a:t>-scan</a:t>
            </a:r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Which of the following is commonly referred to as the ‘Swiss Army Knife’ of network utilities?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err="1" smtClean="0"/>
              <a:t>ncat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/>
              <a:t>nmap</a:t>
            </a:r>
            <a:endParaRPr lang="en-US" dirty="0" smtClean="0"/>
          </a:p>
          <a:p>
            <a:pPr marL="457200" indent="-457200">
              <a:buAutoNum type="alphaLcPeriod"/>
            </a:pPr>
            <a:r>
              <a:rPr lang="en-US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nc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457200" indent="-457200">
              <a:buAutoNum type="alphaLcPeriod"/>
            </a:pPr>
            <a:r>
              <a:rPr lang="en-US" dirty="0" err="1" smtClean="0"/>
              <a:t>arp</a:t>
            </a:r>
            <a:r>
              <a:rPr lang="en-US" dirty="0" smtClean="0"/>
              <a:t>-scan</a:t>
            </a:r>
          </a:p>
          <a:p>
            <a:pPr marL="457200" indent="-457200">
              <a:buAutoNum type="alphaLcPeriod"/>
            </a:pPr>
            <a:r>
              <a:rPr lang="en-US" dirty="0" smtClean="0"/>
              <a:t>None of the above</a:t>
            </a:r>
          </a:p>
          <a:p>
            <a:pPr marL="457200" indent="-457200">
              <a:buAutoNum type="alphaLcPeriod"/>
            </a:pPr>
            <a:r>
              <a:rPr lang="en-US" dirty="0" smtClean="0"/>
              <a:t>All of the above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Stealth scan quietly sends a full set of TCP handshake packets to avoid detection. True or False?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True</a:t>
            </a:r>
          </a:p>
          <a:p>
            <a:pPr marL="457200" indent="-457200">
              <a:buAutoNum type="alphaLcPeriod"/>
            </a:pPr>
            <a:r>
              <a:rPr lang="en-US" dirty="0" smtClean="0"/>
              <a:t>False</a:t>
            </a:r>
          </a:p>
          <a:p>
            <a:pPr marL="342900" indent="-34290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 – ANSWER SLIDE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Stealth scan quietly sends a full set of TCP handshake packets to avoid detection. True or False?</a:t>
            </a:r>
            <a:endParaRPr lang="en-US" dirty="0"/>
          </a:p>
          <a:p>
            <a:pPr marL="457200" indent="-457200">
              <a:buAutoNum type="alphaLcPeriod"/>
            </a:pPr>
            <a:r>
              <a:rPr lang="en-US" dirty="0" smtClean="0"/>
              <a:t>True</a:t>
            </a:r>
          </a:p>
          <a:p>
            <a:pPr marL="457200" indent="-457200">
              <a:buAutoNum type="alphaLcPeriod"/>
            </a:pP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False</a:t>
            </a:r>
          </a:p>
          <a:p>
            <a:pPr marL="342900" indent="-342900">
              <a:buNone/>
            </a:pPr>
            <a:endParaRPr lang="en-US" dirty="0" smtClean="0"/>
          </a:p>
          <a:p>
            <a:pPr marL="342900" indent="-342900">
              <a:buNone/>
            </a:pPr>
            <a:r>
              <a:rPr lang="en-US" dirty="0" smtClean="0"/>
              <a:t>Remember a Stealth scan sends just </a:t>
            </a:r>
            <a:r>
              <a:rPr lang="en-US" dirty="0" smtClean="0"/>
              <a:t>a SYN packet and </a:t>
            </a:r>
            <a:r>
              <a:rPr lang="en-US" dirty="0" smtClean="0"/>
              <a:t>looks </a:t>
            </a:r>
            <a:r>
              <a:rPr lang="en-US" dirty="0" smtClean="0"/>
              <a:t>at the response. If SYN/ACK is sent back, the port is </a:t>
            </a:r>
            <a:r>
              <a:rPr lang="en-US" dirty="0" smtClean="0"/>
              <a:t>open, if not it is closed. </a:t>
            </a:r>
            <a:r>
              <a:rPr lang="en-US" dirty="0" smtClean="0"/>
              <a:t>The scanner then sends an RST to </a:t>
            </a:r>
            <a:r>
              <a:rPr lang="en-US" dirty="0" smtClean="0"/>
              <a:t>any SYN/ACKs received to end the connection.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GNS3 Topology Quick Reference 1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Left/Outside 10.1.1.x  - 10.1.1.1 </a:t>
            </a:r>
            <a:r>
              <a:rPr lang="en-US" b="1" dirty="0" smtClean="0"/>
              <a:t>Router-01</a:t>
            </a:r>
            <a:r>
              <a:rPr lang="en-US" dirty="0" smtClean="0"/>
              <a:t> 10.10.10.1 - Right/DMZ 10.1010.x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1382437"/>
            <a:ext cx="38671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GNS3 Topology Quick Reference 2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Outside</a:t>
            </a:r>
          </a:p>
          <a:p>
            <a:pPr lvl="1"/>
            <a:r>
              <a:rPr lang="en-US" dirty="0" smtClean="0"/>
              <a:t>Firefox-Visitor appliance will not have IP.  Set to 10.1.1.250 using Control Panel or the provided shell script in the home folder – open Terminal then run:</a:t>
            </a:r>
          </a:p>
          <a:p>
            <a:pPr lvl="2"/>
            <a:r>
              <a:rPr lang="en-US" dirty="0" smtClean="0"/>
              <a:t>./set-10-1-1-250.sh</a:t>
            </a:r>
          </a:p>
          <a:p>
            <a:pPr lvl="1"/>
            <a:r>
              <a:rPr lang="en-US" dirty="0" err="1" smtClean="0"/>
              <a:t>KaliLinux</a:t>
            </a:r>
            <a:r>
              <a:rPr lang="en-US" dirty="0" smtClean="0"/>
              <a:t>-CLI appliance is at 10.1.1.100.  This appliance has </a:t>
            </a:r>
            <a:r>
              <a:rPr lang="en-US" dirty="0" err="1" smtClean="0"/>
              <a:t>nmap</a:t>
            </a:r>
            <a:r>
              <a:rPr lang="en-US" dirty="0" smtClean="0"/>
              <a:t>, </a:t>
            </a:r>
            <a:r>
              <a:rPr lang="en-US" dirty="0" err="1" smtClean="0"/>
              <a:t>sqlmap</a:t>
            </a:r>
            <a:r>
              <a:rPr lang="en-US" dirty="0" smtClean="0"/>
              <a:t>, </a:t>
            </a:r>
            <a:r>
              <a:rPr lang="en-US" dirty="0" err="1" smtClean="0"/>
              <a:t>metasploit</a:t>
            </a:r>
            <a:r>
              <a:rPr lang="en-US" dirty="0" smtClean="0"/>
              <a:t> framework, hydra, etc.</a:t>
            </a:r>
          </a:p>
          <a:p>
            <a:pPr lvl="1"/>
            <a:r>
              <a:rPr lang="en-US" dirty="0" smtClean="0"/>
              <a:t>Net-Def-Appliance is at 10.1.1.200.  This appliance has </a:t>
            </a:r>
            <a:r>
              <a:rPr lang="en-US" dirty="0" err="1" smtClean="0"/>
              <a:t>nmap</a:t>
            </a:r>
            <a:r>
              <a:rPr lang="en-US" dirty="0" smtClean="0"/>
              <a:t>, </a:t>
            </a:r>
            <a:r>
              <a:rPr lang="en-US" dirty="0" err="1" smtClean="0"/>
              <a:t>sqlmap</a:t>
            </a:r>
            <a:r>
              <a:rPr lang="en-US" dirty="0" smtClean="0"/>
              <a:t>, </a:t>
            </a:r>
            <a:r>
              <a:rPr lang="en-US" dirty="0" err="1" smtClean="0"/>
              <a:t>nikto</a:t>
            </a:r>
            <a:r>
              <a:rPr lang="en-US" dirty="0" smtClean="0"/>
              <a:t>, </a:t>
            </a:r>
            <a:r>
              <a:rPr lang="en-US" dirty="0" err="1" smtClean="0"/>
              <a:t>OpenVAS</a:t>
            </a:r>
            <a:r>
              <a:rPr lang="en-US" dirty="0" smtClean="0"/>
              <a:t>, etc.  May appear to ‘hang’ on boot up, just wait for it…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  <a:p>
            <a:pPr lvl="2"/>
            <a:r>
              <a:rPr lang="en-US" dirty="0" err="1" smtClean="0"/>
              <a:t>OpenVAS</a:t>
            </a:r>
            <a:r>
              <a:rPr lang="en-US" dirty="0" smtClean="0"/>
              <a:t> available at https://10.1.1.200:4000 uses admin/admin to login.</a:t>
            </a:r>
          </a:p>
          <a:p>
            <a:pPr lvl="2"/>
            <a:r>
              <a:rPr lang="en-US" dirty="0" err="1" smtClean="0"/>
              <a:t>Nikto</a:t>
            </a:r>
            <a:r>
              <a:rPr lang="en-US" dirty="0" smtClean="0"/>
              <a:t> and </a:t>
            </a:r>
            <a:r>
              <a:rPr lang="en-US" dirty="0" err="1" smtClean="0"/>
              <a:t>sqlmap</a:t>
            </a:r>
            <a:r>
              <a:rPr lang="en-US" dirty="0" smtClean="0"/>
              <a:t> can be found in /</a:t>
            </a:r>
            <a:r>
              <a:rPr lang="en-US" dirty="0" err="1" smtClean="0"/>
              <a:t>usr</a:t>
            </a:r>
            <a:r>
              <a:rPr lang="en-US" dirty="0" smtClean="0"/>
              <a:t>/local/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GNS3 Topology Quick Reference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DMZ</a:t>
            </a:r>
          </a:p>
          <a:p>
            <a:pPr lvl="1"/>
            <a:r>
              <a:rPr lang="en-US" dirty="0" smtClean="0"/>
              <a:t>LAMP-Server is at 10.10.10.10 and has persistent /</a:t>
            </a:r>
            <a:r>
              <a:rPr lang="en-US" dirty="0" err="1" smtClean="0"/>
              <a:t>var</a:t>
            </a:r>
            <a:r>
              <a:rPr lang="en-US" dirty="0" smtClean="0"/>
              <a:t>/www/html folder. </a:t>
            </a:r>
          </a:p>
          <a:p>
            <a:pPr lvl="1"/>
            <a:r>
              <a:rPr lang="en-US" dirty="0" smtClean="0"/>
              <a:t>Metasploitable2 is at 10.10.10.11 and login using </a:t>
            </a:r>
            <a:r>
              <a:rPr lang="en-US" dirty="0" err="1" smtClean="0"/>
              <a:t>msfadmin</a:t>
            </a:r>
            <a:r>
              <a:rPr lang="en-US" dirty="0" smtClean="0"/>
              <a:t>/</a:t>
            </a:r>
            <a:r>
              <a:rPr lang="en-US" dirty="0" err="1" smtClean="0"/>
              <a:t>msfadmin</a:t>
            </a:r>
            <a:endParaRPr lang="en-US" dirty="0" smtClean="0"/>
          </a:p>
          <a:p>
            <a:pPr lvl="1"/>
            <a:r>
              <a:rPr lang="en-US" dirty="0" smtClean="0"/>
              <a:t>DVWA is at 10.10.10.12 and the Console shows the web logs.  For shell access remember to use Auxiliary Console. Remember to Create DB via web!</a:t>
            </a:r>
          </a:p>
          <a:p>
            <a:pPr lvl="1"/>
            <a:r>
              <a:rPr lang="en-US" dirty="0" smtClean="0"/>
              <a:t>Snort-IDS has NO IP address.  It can passively monitor the first three DMZ switch ports (going to the servers above) via port mirroring which is set up.</a:t>
            </a:r>
          </a:p>
          <a:p>
            <a:pPr lvl="2"/>
            <a:r>
              <a:rPr lang="en-US" dirty="0" smtClean="0"/>
              <a:t>When first booted, Snort is NOT running.  Use something like this following:</a:t>
            </a:r>
          </a:p>
          <a:p>
            <a:pPr lvl="3"/>
            <a:r>
              <a:rPr lang="en-US" dirty="0" smtClean="0"/>
              <a:t>snort -A console -c /etc/snort/</a:t>
            </a:r>
            <a:r>
              <a:rPr lang="en-US" dirty="0" err="1" smtClean="0"/>
              <a:t>snort.conf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eth0</a:t>
            </a:r>
          </a:p>
          <a:p>
            <a:pPr lvl="3"/>
            <a:r>
              <a:rPr lang="en-US" dirty="0" smtClean="0"/>
              <a:t>This will display alerts to console and use the indicated conf file and interface.</a:t>
            </a:r>
          </a:p>
          <a:p>
            <a:pPr lvl="3"/>
            <a:r>
              <a:rPr lang="en-US" dirty="0" smtClean="0"/>
              <a:t>This appliance has a full </a:t>
            </a:r>
            <a:r>
              <a:rPr lang="en-US" dirty="0" err="1" smtClean="0"/>
              <a:t>ruleset</a:t>
            </a:r>
            <a:r>
              <a:rPr lang="en-US" dirty="0" smtClean="0"/>
              <a:t> and a persistent /etc/snort folder to save configurations.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2.3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2957654"/>
            <a:ext cx="88249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Housekeeping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582506" y="1709136"/>
            <a:ext cx="733423" cy="505888"/>
            <a:chOff x="572648" y="1396987"/>
            <a:chExt cx="1303862" cy="899356"/>
          </a:xfrm>
        </p:grpSpPr>
        <p:sp>
          <p:nvSpPr>
            <p:cNvPr id="10" name="Round Diagonal Corner Rectangle 9"/>
            <p:cNvSpPr/>
            <p:nvPr/>
          </p:nvSpPr>
          <p:spPr>
            <a:xfrm>
              <a:off x="572648" y="1466726"/>
              <a:ext cx="1303862" cy="829617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4940" y="1396987"/>
              <a:ext cx="927100" cy="87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1582506" y="3423040"/>
            <a:ext cx="733423" cy="466660"/>
            <a:chOff x="572648" y="3479705"/>
            <a:chExt cx="1303862" cy="829617"/>
          </a:xfrm>
        </p:grpSpPr>
        <p:sp>
          <p:nvSpPr>
            <p:cNvPr id="12" name="Round Diagonal Corner Rectangle 11"/>
            <p:cNvSpPr/>
            <p:nvPr/>
          </p:nvSpPr>
          <p:spPr>
            <a:xfrm>
              <a:off x="572648" y="3479705"/>
              <a:ext cx="1303862" cy="829617"/>
            </a:xfrm>
            <a:prstGeom prst="round2Diag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7" name="Picture 1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66690" y="3518974"/>
              <a:ext cx="852034" cy="790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582506" y="2617790"/>
            <a:ext cx="733423" cy="474627"/>
            <a:chOff x="572648" y="2498532"/>
            <a:chExt cx="1303862" cy="843781"/>
          </a:xfrm>
        </p:grpSpPr>
        <p:sp>
          <p:nvSpPr>
            <p:cNvPr id="11" name="Round Diagonal Corner Rectangle 10"/>
            <p:cNvSpPr/>
            <p:nvPr/>
          </p:nvSpPr>
          <p:spPr>
            <a:xfrm>
              <a:off x="572648" y="2498532"/>
              <a:ext cx="1303862" cy="829617"/>
            </a:xfrm>
            <a:prstGeom prst="round2Diag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342900">
                <a:defRPr/>
              </a:pPr>
              <a:endParaRPr lang="en-US" sz="1013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4" name="Picture 1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754940" y="2498532"/>
              <a:ext cx="909638" cy="843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2448175" y="2531459"/>
            <a:ext cx="5022470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Recording will be distributed within two hours. Slides and homework can be downloaded from the resource widget.  You are able to do this via the recording as well.</a:t>
            </a:r>
          </a:p>
        </p:txBody>
      </p:sp>
      <p:sp>
        <p:nvSpPr>
          <p:cNvPr id="9" name="Rectangle 8"/>
          <p:cNvSpPr/>
          <p:nvPr/>
        </p:nvSpPr>
        <p:spPr>
          <a:xfrm>
            <a:off x="2448175" y="3404952"/>
            <a:ext cx="502247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342900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</a:rPr>
              <a:t>Submit questions via the Q&amp;A. The questions will be answered as submitted throughout the sessions.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48175" y="1709135"/>
            <a:ext cx="502247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Unmute your speakers.</a:t>
            </a:r>
          </a:p>
          <a:p>
            <a:pPr marL="16073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Use Chrome if you have issues</a:t>
            </a:r>
          </a:p>
          <a:p>
            <a:pPr marL="503631" lvl="1" indent="-160731" defTabSz="256277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srgbClr val="69727B"/>
                </a:solidFill>
                <a:latin typeface="Calibri"/>
                <a:cs typeface="Arial" charset="0"/>
              </a:rPr>
              <a:t>Enable Flash: Chrome://settings/content flash settings enabled</a:t>
            </a:r>
          </a:p>
        </p:txBody>
      </p:sp>
    </p:spTree>
    <p:extLst>
      <p:ext uri="{BB962C8B-B14F-4D97-AF65-F5344CB8AC3E}">
        <p14:creationId xmlns:p14="http://schemas.microsoft.com/office/powerpoint/2010/main" xmlns="" val="134500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2.3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Asset categorization - identify and </a:t>
            </a:r>
            <a:r>
              <a:rPr lang="en-US" i="1" dirty="0" smtClean="0"/>
              <a:t>categorize</a:t>
            </a:r>
            <a:r>
              <a:rPr lang="en-US" dirty="0" smtClean="0"/>
              <a:t> high-value </a:t>
            </a:r>
            <a:r>
              <a:rPr lang="en-US" i="1" dirty="0" smtClean="0"/>
              <a:t>assets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Adjudication – defined: a formal judgment on a disputed matter.</a:t>
            </a:r>
            <a:endParaRPr lang="en-US" dirty="0" smtClean="0"/>
          </a:p>
          <a:p>
            <a:pPr lvl="1"/>
            <a:r>
              <a:rPr lang="en-US" dirty="0" smtClean="0"/>
              <a:t>False positives – our scanning will produce these, we must filter them out.</a:t>
            </a:r>
            <a:endParaRPr lang="en-US" dirty="0" smtClean="0"/>
          </a:p>
          <a:p>
            <a:r>
              <a:rPr lang="en-US" dirty="0" smtClean="0"/>
              <a:t>Prioritization </a:t>
            </a:r>
            <a:r>
              <a:rPr lang="en-US" dirty="0" smtClean="0"/>
              <a:t>of </a:t>
            </a:r>
            <a:r>
              <a:rPr lang="en-US" dirty="0" smtClean="0"/>
              <a:t>vulnerabilities – Which targets will we focus on first?</a:t>
            </a:r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 smtClean="0"/>
              <a:t>themes</a:t>
            </a:r>
          </a:p>
          <a:p>
            <a:pPr lvl="1"/>
            <a:r>
              <a:rPr lang="en-US" dirty="0" smtClean="0"/>
              <a:t>Vulnerabilities</a:t>
            </a:r>
            <a:endParaRPr lang="en-US" dirty="0" smtClean="0"/>
          </a:p>
          <a:p>
            <a:pPr lvl="1"/>
            <a:r>
              <a:rPr lang="en-US" dirty="0" smtClean="0"/>
              <a:t>Observations</a:t>
            </a:r>
            <a:endParaRPr lang="en-US" dirty="0" smtClean="0"/>
          </a:p>
          <a:p>
            <a:pPr lvl="1"/>
            <a:r>
              <a:rPr lang="en-US" dirty="0" smtClean="0"/>
              <a:t>Lack </a:t>
            </a:r>
            <a:r>
              <a:rPr lang="en-US" dirty="0" smtClean="0"/>
              <a:t>of best practices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2.3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nmap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-p </a:t>
            </a:r>
            <a:r>
              <a:rPr lang="en-US" dirty="0" smtClean="0"/>
              <a:t>21 –T4 192.168.56.101</a:t>
            </a:r>
          </a:p>
          <a:p>
            <a:pPr>
              <a:buNone/>
            </a:pPr>
            <a:r>
              <a:rPr lang="en-US" dirty="0" smtClean="0"/>
              <a:t>Starting </a:t>
            </a:r>
            <a:r>
              <a:rPr lang="en-US" dirty="0" err="1" smtClean="0"/>
              <a:t>Nmap</a:t>
            </a:r>
            <a:r>
              <a:rPr lang="en-US" dirty="0" smtClean="0"/>
              <a:t> </a:t>
            </a:r>
            <a:r>
              <a:rPr lang="en-US" dirty="0" smtClean="0"/>
              <a:t>7.2 </a:t>
            </a:r>
            <a:r>
              <a:rPr lang="en-US" dirty="0" smtClean="0"/>
              <a:t>( </a:t>
            </a:r>
            <a:r>
              <a:rPr lang="en-US" dirty="0" smtClean="0">
                <a:hlinkClick r:id="rId2"/>
              </a:rPr>
              <a:t>https://nmap.org</a:t>
            </a:r>
            <a:r>
              <a:rPr lang="en-US" dirty="0" smtClean="0"/>
              <a:t> ) at </a:t>
            </a:r>
            <a:r>
              <a:rPr lang="en-US" dirty="0" smtClean="0"/>
              <a:t>2018-06-05 </a:t>
            </a:r>
            <a:r>
              <a:rPr lang="en-US" dirty="0" smtClean="0"/>
              <a:t>19:33 C</a:t>
            </a:r>
            <a:r>
              <a:rPr lang="en-US" dirty="0" smtClean="0"/>
              <a:t>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Nmap</a:t>
            </a:r>
            <a:r>
              <a:rPr lang="en-US" dirty="0" smtClean="0"/>
              <a:t> scan report for </a:t>
            </a:r>
            <a:r>
              <a:rPr lang="en-US" dirty="0" smtClean="0"/>
              <a:t>192.168.56.101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Host is up, received </a:t>
            </a:r>
            <a:r>
              <a:rPr lang="en-US" dirty="0" err="1" smtClean="0"/>
              <a:t>arp</a:t>
            </a:r>
            <a:r>
              <a:rPr lang="en-US" dirty="0" smtClean="0"/>
              <a:t>-response (0.00051s latency).</a:t>
            </a:r>
            <a:br>
              <a:rPr lang="en-US" dirty="0" smtClean="0"/>
            </a:br>
            <a:r>
              <a:rPr lang="en-US" dirty="0" smtClean="0"/>
              <a:t>Not shown: 65505 closed ports</a:t>
            </a:r>
            <a:br>
              <a:rPr lang="en-US" dirty="0" smtClean="0"/>
            </a:br>
            <a:r>
              <a:rPr lang="en-US" dirty="0" smtClean="0"/>
              <a:t>Reason: 65505 </a:t>
            </a:r>
            <a:r>
              <a:rPr lang="en-US" dirty="0" err="1" smtClean="0"/>
              <a:t>conn</a:t>
            </a:r>
            <a:r>
              <a:rPr lang="en-US" dirty="0" smtClean="0"/>
              <a:t>-refused</a:t>
            </a:r>
            <a:br>
              <a:rPr lang="en-US" dirty="0" smtClean="0"/>
            </a:br>
            <a:r>
              <a:rPr lang="en-US" dirty="0" smtClean="0"/>
              <a:t>PORT STATE SERVICE REASON VERSION</a:t>
            </a:r>
            <a:br>
              <a:rPr lang="en-US" dirty="0" smtClean="0"/>
            </a:br>
            <a:r>
              <a:rPr lang="en-US" dirty="0" smtClean="0"/>
              <a:t>21/</a:t>
            </a:r>
            <a:r>
              <a:rPr lang="en-US" dirty="0" err="1" smtClean="0"/>
              <a:t>tcp</a:t>
            </a:r>
            <a:r>
              <a:rPr lang="en-US" dirty="0" smtClean="0"/>
              <a:t> open ftp </a:t>
            </a:r>
            <a:r>
              <a:rPr lang="en-US" dirty="0" err="1" smtClean="0"/>
              <a:t>syn-ack</a:t>
            </a:r>
            <a:r>
              <a:rPr lang="en-US" dirty="0" smtClean="0"/>
              <a:t> </a:t>
            </a:r>
            <a:r>
              <a:rPr lang="en-US" dirty="0" err="1" smtClean="0"/>
              <a:t>vsftpd</a:t>
            </a:r>
            <a:r>
              <a:rPr lang="en-US" dirty="0" smtClean="0"/>
              <a:t> </a:t>
            </a:r>
            <a:r>
              <a:rPr lang="en-US" dirty="0" smtClean="0"/>
              <a:t>2.3.4</a:t>
            </a:r>
          </a:p>
          <a:p>
            <a:pPr>
              <a:buNone/>
            </a:pPr>
            <a:r>
              <a:rPr lang="en-US" dirty="0" smtClean="0"/>
              <a:t>|_</a:t>
            </a:r>
            <a:r>
              <a:rPr lang="en-US" dirty="0" smtClean="0"/>
              <a:t>ftp-anon: Anonymous FTP login allowed (FTP code 230)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Chat Question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What did </a:t>
            </a:r>
            <a:r>
              <a:rPr lang="en-US" sz="2400" dirty="0" err="1" smtClean="0"/>
              <a:t>Nikto</a:t>
            </a:r>
            <a:r>
              <a:rPr lang="en-US" sz="2400" dirty="0" smtClean="0"/>
              <a:t> ‘say’ when if found a possible vulnerability in a web scan as shown last session?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Answer in the chat window and let’s share. </a:t>
            </a: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850127" y="1367390"/>
            <a:ext cx="1904891" cy="857250"/>
          </a:xfrm>
          <a:prstGeom prst="rect">
            <a:avLst/>
          </a:prstGeom>
        </p:spPr>
        <p:txBody>
          <a:bodyPr vert="horz" lIns="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100" dirty="0">
                <a:solidFill>
                  <a:schemeClr val="bg1"/>
                </a:solidFill>
              </a:rPr>
              <a:t>This photo is for placement only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1761035F-A1B9-4DE6-AF61-D0580AD52A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065" r="1306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2202011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</a:t>
            </a:r>
            <a:r>
              <a:rPr lang="en-US" dirty="0" smtClean="0"/>
              <a:t>2.4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2662582"/>
            <a:ext cx="88249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</a:t>
            </a:r>
            <a:r>
              <a:rPr lang="en-US" dirty="0" smtClean="0"/>
              <a:t>2.4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 vulnerabilities to potential </a:t>
            </a:r>
            <a:r>
              <a:rPr lang="en-US" dirty="0" smtClean="0"/>
              <a:t>exploits</a:t>
            </a:r>
          </a:p>
          <a:p>
            <a:pPr lvl="1"/>
            <a:r>
              <a:rPr lang="en-US" dirty="0" smtClean="0"/>
              <a:t>Research vulnerabilities found in scanning to find possible exploits to use.</a:t>
            </a:r>
          </a:p>
          <a:p>
            <a:pPr lvl="1"/>
            <a:r>
              <a:rPr lang="en-US" dirty="0" smtClean="0"/>
              <a:t>Use the various Open Source vulnerability databases and tools</a:t>
            </a:r>
          </a:p>
          <a:p>
            <a:pPr lvl="2"/>
            <a:r>
              <a:rPr lang="en-US" dirty="0" err="1" smtClean="0"/>
              <a:t>Metasploit</a:t>
            </a:r>
            <a:r>
              <a:rPr lang="en-US" dirty="0" smtClean="0"/>
              <a:t> framework and even </a:t>
            </a:r>
            <a:r>
              <a:rPr lang="en-US" dirty="0" err="1" smtClean="0"/>
              <a:t>nmap</a:t>
            </a:r>
            <a:r>
              <a:rPr lang="en-US" dirty="0" smtClean="0"/>
              <a:t> effectively have local databases of known exploits.  Can use ‘search’ from </a:t>
            </a:r>
            <a:r>
              <a:rPr lang="en-US" dirty="0" err="1" smtClean="0"/>
              <a:t>Metasploit</a:t>
            </a:r>
            <a:r>
              <a:rPr lang="en-US" dirty="0" smtClean="0"/>
              <a:t> command line, like: search </a:t>
            </a:r>
            <a:r>
              <a:rPr lang="en-US" dirty="0" err="1" smtClean="0"/>
              <a:t>vsftpd</a:t>
            </a:r>
            <a:endParaRPr lang="en-US" dirty="0" smtClean="0"/>
          </a:p>
          <a:p>
            <a:r>
              <a:rPr lang="en-US" dirty="0" smtClean="0"/>
              <a:t>Prioritize </a:t>
            </a:r>
            <a:r>
              <a:rPr lang="en-US" dirty="0" smtClean="0"/>
              <a:t>activities in </a:t>
            </a:r>
            <a:r>
              <a:rPr lang="en-US" dirty="0" smtClean="0"/>
              <a:t>preparation for </a:t>
            </a:r>
            <a:r>
              <a:rPr lang="en-US" dirty="0" smtClean="0"/>
              <a:t>penetration </a:t>
            </a:r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Are we going to need to custom compile any exploits?</a:t>
            </a:r>
          </a:p>
          <a:p>
            <a:pPr lvl="1"/>
            <a:r>
              <a:rPr lang="en-US" dirty="0" smtClean="0"/>
              <a:t>What other final prep does our information gathering indicate we need to do?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</a:t>
            </a:r>
            <a:r>
              <a:rPr lang="en-US" dirty="0" smtClean="0"/>
              <a:t>2.4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common </a:t>
            </a:r>
            <a:r>
              <a:rPr lang="en-US" dirty="0" smtClean="0"/>
              <a:t>techniques to </a:t>
            </a:r>
            <a:r>
              <a:rPr lang="en-US" dirty="0" smtClean="0"/>
              <a:t>complete attack</a:t>
            </a:r>
          </a:p>
          <a:p>
            <a:pPr lvl="1"/>
            <a:r>
              <a:rPr lang="en-US" dirty="0" smtClean="0"/>
              <a:t>Cross-compiling code</a:t>
            </a:r>
          </a:p>
          <a:p>
            <a:pPr lvl="2"/>
            <a:r>
              <a:rPr lang="en-US" dirty="0" smtClean="0"/>
              <a:t>Kali is a Linux OS, yet you can compile Windows exploits on it </a:t>
            </a:r>
            <a:r>
              <a:rPr lang="en-US" dirty="0" smtClean="0"/>
              <a:t>using </a:t>
            </a:r>
            <a:r>
              <a:rPr lang="en-US" dirty="0" smtClean="0"/>
              <a:t>Mingw-w64.</a:t>
            </a:r>
          </a:p>
          <a:p>
            <a:pPr lvl="2"/>
            <a:r>
              <a:rPr lang="en-US" dirty="0" smtClean="0"/>
              <a:t>See: https://www.hackingtutorials.org/exploit-tutorials/mingw-w64-how-to-compile-windows-exploits-on-kali-linux/</a:t>
            </a:r>
            <a:endParaRPr lang="en-US" dirty="0" smtClean="0"/>
          </a:p>
          <a:p>
            <a:pPr lvl="1"/>
            <a:r>
              <a:rPr lang="en-US" dirty="0" smtClean="0"/>
              <a:t>Exploit modification – might have to modify an exploit to get past new security updates or, even more commonly ,to mask it from AV (anti-virus)</a:t>
            </a:r>
            <a:endParaRPr lang="en-US" dirty="0" smtClean="0"/>
          </a:p>
          <a:p>
            <a:pPr lvl="1"/>
            <a:r>
              <a:rPr lang="en-US" dirty="0" smtClean="0"/>
              <a:t>Exploit chaining – can we use one exploit to say get inside the firewall, then pivot and exploit further from there?</a:t>
            </a:r>
            <a:endParaRPr lang="en-US" dirty="0" smtClean="0"/>
          </a:p>
          <a:p>
            <a:pPr lvl="1"/>
            <a:r>
              <a:rPr lang="en-US" dirty="0" smtClean="0"/>
              <a:t>Proof-of-concept development (exploit </a:t>
            </a:r>
            <a:r>
              <a:rPr lang="en-US" dirty="0" smtClean="0"/>
              <a:t>development</a:t>
            </a:r>
            <a:r>
              <a:rPr lang="en-US" dirty="0" smtClean="0"/>
              <a:t>)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</a:t>
            </a:r>
            <a:r>
              <a:rPr lang="en-US" dirty="0" smtClean="0"/>
              <a:t>2.4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common </a:t>
            </a:r>
            <a:r>
              <a:rPr lang="en-US" dirty="0" smtClean="0"/>
              <a:t>techniques to </a:t>
            </a:r>
            <a:r>
              <a:rPr lang="en-US" dirty="0" smtClean="0"/>
              <a:t>complete attack</a:t>
            </a:r>
          </a:p>
          <a:p>
            <a:pPr lvl="1"/>
            <a:r>
              <a:rPr lang="en-US" dirty="0" smtClean="0"/>
              <a:t>Social engineering – manipulating people to get information and access.  Maybe test their handling of ‘IT staff’ showing up unannounced? Dumpster diving for information, etc.?</a:t>
            </a:r>
            <a:endParaRPr lang="en-US" dirty="0" smtClean="0"/>
          </a:p>
          <a:p>
            <a:pPr lvl="1"/>
            <a:r>
              <a:rPr lang="en-US" dirty="0" smtClean="0"/>
              <a:t>Credential </a:t>
            </a:r>
            <a:r>
              <a:rPr lang="en-US" dirty="0" smtClean="0"/>
              <a:t>brute </a:t>
            </a:r>
            <a:r>
              <a:rPr lang="en-US" dirty="0" smtClean="0"/>
              <a:t>forcing – Can directly attack or attempt logins on systems or crack password files offline.</a:t>
            </a:r>
            <a:endParaRPr lang="en-US" dirty="0" smtClean="0"/>
          </a:p>
          <a:p>
            <a:pPr lvl="1"/>
            <a:r>
              <a:rPr lang="en-US" dirty="0" smtClean="0"/>
              <a:t>Dictionary attacks – brute force attacks usually use a ‘dictionary’ of common (i.e., bad or breached) usernames and passwords.</a:t>
            </a:r>
            <a:endParaRPr lang="en-US" dirty="0" smtClean="0"/>
          </a:p>
          <a:p>
            <a:pPr lvl="1"/>
            <a:r>
              <a:rPr lang="en-US" dirty="0" smtClean="0"/>
              <a:t>Rainbow tables – pre-computed hash values of known usernames and passwords used for offline password file cracking.</a:t>
            </a:r>
          </a:p>
          <a:p>
            <a:pPr lvl="1"/>
            <a:r>
              <a:rPr lang="en-US" dirty="0" smtClean="0"/>
              <a:t>Deception – see Social Engineering. Maybe call and pretend to be prospect?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Have any of your ever done </a:t>
            </a:r>
            <a:r>
              <a:rPr lang="en-US" dirty="0" smtClean="0"/>
              <a:t>any password cracking</a:t>
            </a:r>
            <a:r>
              <a:rPr lang="en-US" dirty="0" smtClean="0"/>
              <a:t>?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Yeah, all the time</a:t>
            </a:r>
            <a:endParaRPr lang="en-US" dirty="0"/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Yes, but only in lab environment.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Played with it, but not much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Nope, new to me</a:t>
            </a: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44FA6EF8-9439-40FB-B525-0B4524B90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582AC503-FE08-4822-8EE6-7E4B2AF615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Hydra password cracking in the topology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74343E0-BB2D-43B1-8CB7-B2C3F997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47CBB20D-752D-45E8-9486-412D6F14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64" y="2627144"/>
            <a:ext cx="1871314" cy="15555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0608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 or THC Hydra is a brute force password cracker on the </a:t>
            </a:r>
            <a:r>
              <a:rPr lang="en-US" dirty="0" err="1" smtClean="0"/>
              <a:t>Kalilinux</a:t>
            </a:r>
            <a:r>
              <a:rPr lang="en-US" dirty="0" smtClean="0"/>
              <a:t>-CLI.</a:t>
            </a:r>
          </a:p>
          <a:p>
            <a:pPr lvl="1"/>
            <a:r>
              <a:rPr lang="en-US" dirty="0" smtClean="0"/>
              <a:t>It can take usernames and passwords in from text files.  Either use two files (one for usernames and one for passwords) or one file with colon (</a:t>
            </a:r>
            <a:r>
              <a:rPr lang="en-US" dirty="0" smtClean="0">
                <a:sym typeface="Wingdings" pitchFamily="2" charset="2"/>
              </a:rPr>
              <a:t>:) separated values like:</a:t>
            </a:r>
          </a:p>
          <a:p>
            <a:pPr lvl="2"/>
            <a:r>
              <a:rPr lang="en-US" dirty="0" err="1" smtClean="0">
                <a:sym typeface="Wingdings" pitchFamily="2" charset="2"/>
              </a:rPr>
              <a:t>admin:admin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err="1" smtClean="0">
                <a:sym typeface="Wingdings" pitchFamily="2" charset="2"/>
              </a:rPr>
              <a:t>root:root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Command line shown in demo: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hydra -L top-123-usernames.txt -P top-123-badpasswords.txt ftp://10.10.10.11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Make sure to change into /etc/network first using:</a:t>
            </a:r>
          </a:p>
          <a:p>
            <a:pPr lvl="2"/>
            <a:r>
              <a:rPr lang="en-US" dirty="0" err="1" smtClean="0">
                <a:sym typeface="Wingdings" pitchFamily="2" charset="2"/>
              </a:rPr>
              <a:t>cd</a:t>
            </a:r>
            <a:r>
              <a:rPr lang="en-US" dirty="0" smtClean="0">
                <a:sym typeface="Wingdings" pitchFamily="2" charset="2"/>
              </a:rPr>
              <a:t> /etc/network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This is the persistent folder on this appliance and contains the files.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C5F5B8A-E10E-4F71-B4F4-4670220CB6B1}"/>
              </a:ext>
            </a:extLst>
          </p:cNvPr>
          <p:cNvSpPr/>
          <p:nvPr/>
        </p:nvSpPr>
        <p:spPr>
          <a:xfrm>
            <a:off x="260624" y="2004179"/>
            <a:ext cx="667245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Chat with the audience and instructor by clicking the Group Chat icon          and enter you questions or comments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Have a question? Click the Q&amp;A icon         and enter your questions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You can print your Certification of Attendance using the certification widget     ,  after attending at least 110 minutes of the session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Do you have an idea or resource? We are trying the Idea widget out. Share resources you are using by typing in the Idea widget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The media player will show video, and when the instructor shares the screen, will show shared content.</a:t>
            </a:r>
          </a:p>
          <a:p>
            <a:pPr defTabSz="342892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Control of Your Console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1B8A7EE-2385-4AFA-8DB0-1650E2BAD9DB}"/>
              </a:ext>
            </a:extLst>
          </p:cNvPr>
          <p:cNvSpPr/>
          <p:nvPr/>
        </p:nvSpPr>
        <p:spPr>
          <a:xfrm>
            <a:off x="260622" y="1195676"/>
            <a:ext cx="667245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Use the controls             to minimize or maximize a widget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Drag the bottom right hand corner to resize it </a:t>
            </a:r>
          </a:p>
          <a:p>
            <a:pPr marL="192876" indent="-192876" defTabSz="342892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Click the icon          to download resources &amp; bookmark helpful links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93183EF-6073-422C-8C76-F72AABDCB6D8}"/>
              </a:ext>
            </a:extLst>
          </p:cNvPr>
          <p:cNvSpPr/>
          <p:nvPr/>
        </p:nvSpPr>
        <p:spPr>
          <a:xfrm>
            <a:off x="260624" y="968691"/>
            <a:ext cx="2032929" cy="2482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342892">
              <a:defRPr/>
            </a:pPr>
            <a:r>
              <a:rPr lang="en-US" sz="1013" dirty="0">
                <a:solidFill>
                  <a:prstClr val="black"/>
                </a:solidFill>
                <a:latin typeface="Calibri"/>
              </a:rPr>
              <a:t>Widgets are resizable and movable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812E6C8-8AAD-4601-B73D-976417DF4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344" y="1242813"/>
            <a:ext cx="516518" cy="27117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BE568B4-B5DA-4B4D-A22F-BA54A8668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665" y="1488428"/>
            <a:ext cx="606818" cy="3189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5B2664D-4063-488F-8FE0-2263C362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5418" y="1753003"/>
            <a:ext cx="325502" cy="31885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613E31AA-A632-4F13-9D93-36236577E2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469" y="2315789"/>
            <a:ext cx="332185" cy="316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67DE16-24CF-4C19-BAA5-347A6F46E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5684" y="2551737"/>
            <a:ext cx="335803" cy="350093"/>
          </a:xfrm>
          <a:prstGeom prst="rect">
            <a:avLst/>
          </a:prstGeom>
        </p:spPr>
      </p:pic>
      <p:pic>
        <p:nvPicPr>
          <p:cNvPr id="11" name="Picture 10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D94C0E1-285A-4651-9349-FB7229E3BF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603" y="3137852"/>
            <a:ext cx="328934" cy="328934"/>
          </a:xfrm>
          <a:prstGeom prst="rect">
            <a:avLst/>
          </a:prstGeom>
        </p:spPr>
      </p:pic>
      <p:pic>
        <p:nvPicPr>
          <p:cNvPr id="5" name="Picture 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xmlns="" id="{E96229A7-8DBA-498D-8B09-B0F509A6AB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22974" y="3630960"/>
            <a:ext cx="309388" cy="33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2141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– Basic Command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sources of bad username and password lists.  </a:t>
            </a:r>
            <a:r>
              <a:rPr lang="en-US" dirty="0" smtClean="0"/>
              <a:t>A s</a:t>
            </a:r>
            <a:r>
              <a:rPr lang="en-US" dirty="0" smtClean="0"/>
              <a:t>imple Google search will return tons of options.  However</a:t>
            </a:r>
            <a:r>
              <a:rPr lang="en-US" dirty="0" smtClean="0"/>
              <a:t> of note:</a:t>
            </a:r>
          </a:p>
          <a:p>
            <a:pPr lvl="1"/>
            <a:r>
              <a:rPr lang="en-US" dirty="0" smtClean="0"/>
              <a:t>Daniel </a:t>
            </a:r>
            <a:r>
              <a:rPr lang="en-US" dirty="0" err="1" smtClean="0"/>
              <a:t>Miessler’s</a:t>
            </a:r>
            <a:r>
              <a:rPr lang="en-US" dirty="0" smtClean="0"/>
              <a:t> </a:t>
            </a:r>
            <a:r>
              <a:rPr lang="en-US" dirty="0" err="1" smtClean="0"/>
              <a:t>SecLists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smtClean="0"/>
              <a:t>github.com/danielmiessler/SecLists/tree/master/Passwords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Also for your personal reference (not a list you can use per se):</a:t>
            </a:r>
          </a:p>
          <a:p>
            <a:pPr lvl="1"/>
            <a:r>
              <a:rPr lang="en-US" dirty="0" smtClean="0"/>
              <a:t>https://haveibeenpwned.com/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</a:t>
            </a:r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80" y="834254"/>
            <a:ext cx="87614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50" y="2967788"/>
            <a:ext cx="88249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</a:t>
            </a:r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ICS (Industrial Control Systems)</a:t>
            </a:r>
            <a:endParaRPr lang="en-US" dirty="0" smtClean="0"/>
          </a:p>
          <a:p>
            <a:r>
              <a:rPr lang="en-US" dirty="0" smtClean="0"/>
              <a:t>SCADA (Supervisory control and data </a:t>
            </a:r>
            <a:r>
              <a:rPr lang="en-US" dirty="0" smtClean="0"/>
              <a:t>acquisition) – </a:t>
            </a:r>
            <a:r>
              <a:rPr lang="en-US" dirty="0" err="1" smtClean="0"/>
              <a:t>Stuxnet</a:t>
            </a:r>
            <a:endParaRPr lang="en-US" dirty="0" smtClean="0"/>
          </a:p>
          <a:p>
            <a:pPr lvl="1"/>
            <a:r>
              <a:rPr lang="en-US" dirty="0" smtClean="0"/>
              <a:t>See: https://en.wikipedia.org/wiki/Stuxnet</a:t>
            </a:r>
          </a:p>
          <a:p>
            <a:r>
              <a:rPr lang="en-US" dirty="0" smtClean="0"/>
              <a:t>Mobile – OMG, so many… Lack of updates, root/jailbreak, 3</a:t>
            </a:r>
            <a:r>
              <a:rPr lang="en-US" baseline="30000" dirty="0" smtClean="0"/>
              <a:t>rd</a:t>
            </a:r>
            <a:r>
              <a:rPr lang="en-US" dirty="0" smtClean="0"/>
              <a:t> party apps…</a:t>
            </a:r>
            <a:endParaRPr lang="en-US" dirty="0" smtClean="0"/>
          </a:p>
          <a:p>
            <a:r>
              <a:rPr lang="en-US" dirty="0" err="1" smtClean="0"/>
              <a:t>IoT</a:t>
            </a:r>
            <a:r>
              <a:rPr lang="en-US" dirty="0" smtClean="0"/>
              <a:t> (Internet of Things) just Embedded systems in everything…</a:t>
            </a:r>
            <a:endParaRPr lang="en-US" dirty="0" smtClean="0"/>
          </a:p>
          <a:p>
            <a:r>
              <a:rPr lang="en-US" dirty="0" smtClean="0"/>
              <a:t>Embedded – Embedded systems are generally computing resources (chips, systems on a chip, etc.) ‘embedded’ into other systems.  See ICS/SCADA.</a:t>
            </a:r>
          </a:p>
          <a:p>
            <a:pPr lvl="1"/>
            <a:r>
              <a:rPr lang="en-US" dirty="0" smtClean="0"/>
              <a:t>Your car likely has numerous such systems, such as for anti-lock brakes.</a:t>
            </a:r>
            <a:endParaRPr lang="en-US" dirty="0" smtClean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Gathering– Domain </a:t>
            </a:r>
            <a:r>
              <a:rPr lang="en-US" dirty="0" smtClean="0"/>
              <a:t>2.5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Point-of-sale system – Look no further than the Target and Home Depot attacks of a couple of years ago.  Credit card skimmers and other vulnerabilities such as passive reading of RF (radio frequency), etc.</a:t>
            </a:r>
            <a:endParaRPr lang="en-US" dirty="0" smtClean="0"/>
          </a:p>
          <a:p>
            <a:r>
              <a:rPr lang="en-US" dirty="0" smtClean="0"/>
              <a:t>Biometrics – not 100 percent accurate…</a:t>
            </a:r>
            <a:endParaRPr lang="en-US" dirty="0" smtClean="0"/>
          </a:p>
          <a:p>
            <a:r>
              <a:rPr lang="en-US" dirty="0" smtClean="0"/>
              <a:t>Application containers – </a:t>
            </a:r>
            <a:r>
              <a:rPr lang="en-US" dirty="0" err="1" smtClean="0"/>
              <a:t>Docker</a:t>
            </a:r>
            <a:r>
              <a:rPr lang="en-US" dirty="0" smtClean="0"/>
              <a:t> and other such application level virtualization.  If an attackers ‘breaks out’ of a container, she can likely then break in to another or attack from the lower level system.</a:t>
            </a:r>
            <a:endParaRPr lang="en-US" dirty="0" smtClean="0"/>
          </a:p>
          <a:p>
            <a:r>
              <a:rPr lang="en-US" dirty="0" smtClean="0"/>
              <a:t>RTOS (Real-time operating </a:t>
            </a:r>
            <a:r>
              <a:rPr lang="en-US" dirty="0" smtClean="0"/>
              <a:t>system) such as found in embedded systems.  Security may not be consideration.  Limited resources, passive attacks.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Provided VM Quick Reference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provided VMs are in .ova format and were made for </a:t>
            </a:r>
            <a:r>
              <a:rPr lang="en-US" dirty="0" err="1" smtClean="0"/>
              <a:t>VirtualBox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 are set up with fixed IP addresses on the </a:t>
            </a:r>
            <a:r>
              <a:rPr lang="en-US" dirty="0" err="1" smtClean="0"/>
              <a:t>VirtualBox</a:t>
            </a:r>
            <a:r>
              <a:rPr lang="en-US" dirty="0" smtClean="0"/>
              <a:t> host-only adapter.</a:t>
            </a:r>
            <a:endParaRPr lang="en-US" dirty="0" smtClean="0"/>
          </a:p>
          <a:p>
            <a:r>
              <a:rPr lang="en-US" dirty="0" smtClean="0"/>
              <a:t>Kali Linux is at 192.168.13.13 and uses root / </a:t>
            </a:r>
            <a:r>
              <a:rPr lang="en-US" dirty="0" err="1" smtClean="0"/>
              <a:t>toor</a:t>
            </a:r>
            <a:r>
              <a:rPr lang="en-US" dirty="0" smtClean="0"/>
              <a:t> as username / password.</a:t>
            </a:r>
            <a:endParaRPr lang="en-US" dirty="0" smtClean="0"/>
          </a:p>
          <a:p>
            <a:r>
              <a:rPr lang="en-US" dirty="0" smtClean="0"/>
              <a:t>Dev-Client is at 192.168.13.150 and use either victim/victim or dev/dev.</a:t>
            </a:r>
          </a:p>
          <a:p>
            <a:r>
              <a:rPr lang="en-US" dirty="0" smtClean="0"/>
              <a:t>Net-Server is at 192.168.13.250 and uses mail-admin / mail-admin.</a:t>
            </a:r>
            <a:endParaRPr lang="en-US" dirty="0" smtClean="0"/>
          </a:p>
          <a:p>
            <a:r>
              <a:rPr lang="en-US" dirty="0" smtClean="0"/>
              <a:t>Metasploitable2 is at 192.168.13.251 and uses </a:t>
            </a:r>
            <a:r>
              <a:rPr lang="en-US" dirty="0" err="1" smtClean="0"/>
              <a:t>msfadmin</a:t>
            </a:r>
            <a:r>
              <a:rPr lang="en-US" dirty="0" smtClean="0"/>
              <a:t> / </a:t>
            </a:r>
            <a:r>
              <a:rPr lang="en-US" dirty="0" err="1" smtClean="0"/>
              <a:t>msfadmin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We will only work with 2 or 3 at a time.  Fo</a:t>
            </a:r>
            <a:r>
              <a:rPr lang="en-US" dirty="0" smtClean="0"/>
              <a:t>r example, we’ll need three running (Kali, Server &amp; Client) for spear phishing, but generally will use 2.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for next class!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Fire up the Snort </a:t>
            </a:r>
            <a:r>
              <a:rPr lang="en-US" dirty="0" smtClean="0"/>
              <a:t>application on the Snort-IDS appliance </a:t>
            </a:r>
            <a:r>
              <a:rPr lang="en-US" dirty="0" smtClean="0"/>
              <a:t>following the Quick Reference Guide slide’s </a:t>
            </a:r>
            <a:r>
              <a:rPr lang="en-US" dirty="0" smtClean="0"/>
              <a:t>information and sample command line.</a:t>
            </a:r>
            <a:endParaRPr lang="en-US" dirty="0" smtClean="0"/>
          </a:p>
          <a:p>
            <a:r>
              <a:rPr lang="en-US" dirty="0" smtClean="0"/>
              <a:t>Run Hydra within the topology as demonstrated and against other targets (i.e., other servers and/or protocols like </a:t>
            </a:r>
            <a:r>
              <a:rPr lang="en-US" dirty="0" err="1" smtClean="0"/>
              <a:t>ssh</a:t>
            </a:r>
            <a:r>
              <a:rPr lang="en-US" dirty="0" smtClean="0"/>
              <a:t>).  Does Snort see these attempts?  Were you successful in other ways?</a:t>
            </a:r>
          </a:p>
          <a:p>
            <a:endParaRPr lang="en-US" dirty="0" smtClean="0"/>
          </a:p>
          <a:p>
            <a:r>
              <a:rPr lang="en-US" dirty="0" smtClean="0"/>
              <a:t>Make sure you have all provided </a:t>
            </a:r>
            <a:r>
              <a:rPr lang="en-US" dirty="0" err="1" smtClean="0"/>
              <a:t>VirtualBox</a:t>
            </a:r>
            <a:r>
              <a:rPr lang="en-US" dirty="0" smtClean="0"/>
              <a:t> VMs downloaded, imported into </a:t>
            </a:r>
            <a:r>
              <a:rPr lang="en-US" dirty="0" err="1" smtClean="0"/>
              <a:t>VirtualBox</a:t>
            </a:r>
            <a:r>
              <a:rPr lang="en-US" dirty="0" smtClean="0"/>
              <a:t>, and running successfully.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Attacks and Exploits I - Domains 3.1 and 3.2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Social engineering attack types and </a:t>
            </a:r>
            <a:r>
              <a:rPr lang="en-US" dirty="0" smtClean="0"/>
              <a:t>network-based vulnerabilities.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Spear phishing demonstration using the Social Engineering Toolkit (SET).</a:t>
            </a:r>
          </a:p>
          <a:p>
            <a:pPr lvl="1"/>
            <a:r>
              <a:rPr lang="en-US" dirty="0" smtClean="0"/>
              <a:t>FTP exploit demo using Kali and Metasploitable2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will be using all the provided VM’s. </a:t>
            </a:r>
            <a:r>
              <a:rPr lang="en-US" dirty="0" smtClean="0"/>
              <a:t>I</a:t>
            </a:r>
            <a:r>
              <a:rPr lang="en-US" dirty="0" smtClean="0"/>
              <a:t>n particular the Kali Linux, Net-Server, and Dev-Client VMs will be used to demo spear phishing.  Then the Kali Linux and Metasploitable2 VM will be used to demo the FTP exploit.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 smtClean="0"/>
              <a:t>Next Class!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8871A-7EC4-422F-B574-F7F4DD06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time: Please type your questions in chat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932317-8DEF-4BD5-9BC7-CDD8A320C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over content.</a:t>
            </a:r>
          </a:p>
          <a:p>
            <a:r>
              <a:rPr lang="en-US" dirty="0"/>
              <a:t>Share you experience.</a:t>
            </a:r>
          </a:p>
          <a:p>
            <a:r>
              <a:rPr lang="en-US" dirty="0"/>
              <a:t>What would you like to see </a:t>
            </a:r>
            <a:br>
              <a:rPr lang="en-US" dirty="0"/>
            </a:br>
            <a:r>
              <a:rPr lang="en-US" dirty="0"/>
              <a:t>different moving forward?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0934BE8-FA3C-435A-807A-87738D7D7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6" name="Picture 5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xmlns="" id="{1440A530-B47F-4A69-A514-B87BCACE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832" y="1536076"/>
            <a:ext cx="4762500" cy="2228850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1C104D42-D1E7-4F57-8F57-E53F5E5A36D0}"/>
              </a:ext>
            </a:extLst>
          </p:cNvPr>
          <p:cNvSpPr/>
          <p:nvPr/>
        </p:nvSpPr>
        <p:spPr>
          <a:xfrm>
            <a:off x="2121199" y="3764926"/>
            <a:ext cx="4657725" cy="585618"/>
          </a:xfrm>
          <a:prstGeom prst="round2Diag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3FC931-BD16-4F6F-911B-437FAFD2F9F3}"/>
              </a:ext>
            </a:extLst>
          </p:cNvPr>
          <p:cNvSpPr txBox="1"/>
          <p:nvPr/>
        </p:nvSpPr>
        <p:spPr>
          <a:xfrm>
            <a:off x="2243137" y="3803269"/>
            <a:ext cx="4657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Let’s keep the going on LinkedIn in the CompTIA Instructor Forum: </a:t>
            </a:r>
            <a:r>
              <a:rPr lang="en-US" sz="1400" dirty="0">
                <a:hlinkClick r:id="rId3"/>
              </a:rPr>
              <a:t>http://bit.ly/2wMU4nL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94816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8992" y="4007875"/>
            <a:ext cx="187457" cy="273844"/>
          </a:xfrm>
        </p:spPr>
        <p:txBody>
          <a:bodyPr/>
          <a:lstStyle/>
          <a:p>
            <a:pPr defTabSz="342900">
              <a:defRPr/>
            </a:pPr>
            <a:fld id="{2066355A-084C-D24E-9AD2-7E4FC41EA627}" type="slidenum">
              <a:rPr lang="en-US" sz="675">
                <a:latin typeface="Calibri"/>
              </a:rPr>
              <a:pPr defTabSz="342900">
                <a:defRPr/>
              </a:pPr>
              <a:t>4</a:t>
            </a:fld>
            <a:endParaRPr lang="en-US" sz="675" dirty="0">
              <a:latin typeface="Calibri"/>
            </a:endParaRPr>
          </a:p>
        </p:txBody>
      </p:sp>
      <p:sp>
        <p:nvSpPr>
          <p:cNvPr id="5" name="Tit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Welcome to the Train-the-Trainer Series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7165" y="3056081"/>
            <a:ext cx="195421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Host: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Stephen Schneiter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Instructor Network Program Manager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CompTIA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hlinkClick r:id="rId3"/>
              </a:rPr>
              <a:t>sschneiter@comptia.org</a:t>
            </a:r>
            <a:r>
              <a:rPr lang="en-US" sz="9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94039" y="3056081"/>
            <a:ext cx="1957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Host: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Tazneen Kasem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Director. Product Management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Network+, CTT+, Project+  &amp; CIN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CompTIA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  <a:hlinkClick r:id="rId4"/>
              </a:rPr>
              <a:t>tkasem@comptia.org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7461648" y="4767264"/>
            <a:ext cx="196453" cy="273844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/>
          <a:p>
            <a:pPr algn="r" defTabSz="342900">
              <a:defRPr/>
            </a:pPr>
            <a:fld id="{91AF2B4D-6B12-4EDF-87BB-2B55CECB6611}" type="slidenum">
              <a:rPr lang="en-US" sz="675">
                <a:solidFill>
                  <a:srgbClr val="69727B"/>
                </a:solidFill>
                <a:latin typeface="Calibri"/>
              </a:rPr>
              <a:pPr algn="r" defTabSz="342900">
                <a:defRPr/>
              </a:pPr>
              <a:t>4</a:t>
            </a:fld>
            <a:endParaRPr lang="en-US" sz="675" dirty="0">
              <a:solidFill>
                <a:srgbClr val="69727B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7165" y="1874318"/>
            <a:ext cx="1040804" cy="1040804"/>
          </a:xfrm>
          <a:prstGeom prst="round1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4038" y="1874317"/>
            <a:ext cx="1065298" cy="1065298"/>
          </a:xfrm>
          <a:prstGeom prst="round1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F94F18D-8460-4514-A409-B3CE655B12C4}"/>
              </a:ext>
            </a:extLst>
          </p:cNvPr>
          <p:cNvSpPr txBox="1"/>
          <p:nvPr/>
        </p:nvSpPr>
        <p:spPr>
          <a:xfrm>
            <a:off x="1607345" y="3056082"/>
            <a:ext cx="188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latin typeface="Calibri"/>
              </a:rPr>
              <a:t>Instructor: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T. Lee McWhorter, Jr.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</a:rPr>
              <a:t>IT Expert Generalist and Educator</a:t>
            </a:r>
          </a:p>
          <a:p>
            <a:pPr defTabSz="342900">
              <a:defRPr/>
            </a:pPr>
            <a:r>
              <a:rPr lang="en-US" sz="900" dirty="0">
                <a:solidFill>
                  <a:prstClr val="black"/>
                </a:solidFill>
                <a:hlinkClick r:id="rId7"/>
              </a:rPr>
              <a:t>lee@mcwhortertechnologies.com</a:t>
            </a:r>
            <a:r>
              <a:rPr lang="en-US" sz="900" dirty="0">
                <a:solidFill>
                  <a:prstClr val="black"/>
                </a:solidFill>
              </a:rPr>
              <a:t>  </a:t>
            </a:r>
            <a:endParaRPr lang="en-US" sz="9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 descr="A person standing in front of a building&#10;&#10;Description generated with very high confidence">
            <a:extLst>
              <a:ext uri="{FF2B5EF4-FFF2-40B4-BE49-F238E27FC236}">
                <a16:creationId xmlns:a16="http://schemas.microsoft.com/office/drawing/2014/main" xmlns="" id="{17122E20-F3B1-4D8F-8447-BF0256C54B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043" y="1874317"/>
            <a:ext cx="1049533" cy="104080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7525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ln/>
        </p:spPr>
        <p:txBody>
          <a:bodyPr/>
          <a:lstStyle/>
          <a:p>
            <a:r>
              <a:rPr lang="en-US" altLang="zh-CN" dirty="0"/>
              <a:t>Agenda</a:t>
            </a:r>
          </a:p>
        </p:txBody>
      </p:sp>
      <p:sp>
        <p:nvSpPr>
          <p:cNvPr id="7" name="Content Placeholder 2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5565275" y="1063229"/>
            <a:ext cx="2477729" cy="3685189"/>
          </a:xfrm>
          <a:prstGeom prst="rect">
            <a:avLst/>
          </a:prstGeom>
          <a:solidFill>
            <a:schemeClr val="bg1"/>
          </a:solidFill>
          <a:ln/>
          <a:extLst/>
        </p:spPr>
        <p:txBody>
          <a:bodyPr vert="horz" lIns="0" tIns="34290" rIns="68580" bIns="34290" rtlCol="0">
            <a:noAutofit/>
          </a:bodyPr>
          <a:lstStyle/>
          <a:p>
            <a:r>
              <a:rPr lang="en-US" dirty="0"/>
              <a:t>Session </a:t>
            </a:r>
            <a:r>
              <a:rPr lang="en-US" dirty="0" smtClean="0"/>
              <a:t>Objectives</a:t>
            </a:r>
          </a:p>
          <a:p>
            <a:r>
              <a:rPr lang="en-US" dirty="0" smtClean="0"/>
              <a:t>Review</a:t>
            </a:r>
            <a:endParaRPr lang="en-US" dirty="0"/>
          </a:p>
          <a:p>
            <a:r>
              <a:rPr lang="en-US" dirty="0" smtClean="0"/>
              <a:t>Vulnerability scanning </a:t>
            </a:r>
          </a:p>
          <a:p>
            <a:r>
              <a:rPr lang="en-US" dirty="0" smtClean="0"/>
              <a:t>Analysis to prepare for exploitation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AutoShape 2" descr="Image result for It groups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3AC7341-4D89-494D-B58E-07B291B5A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148953"/>
            <a:ext cx="3593306" cy="29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4105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6717711"/>
              </p:ext>
            </p:extLst>
          </p:nvPr>
        </p:nvGraphicFramePr>
        <p:xfrm>
          <a:off x="607219" y="963470"/>
          <a:ext cx="7672387" cy="3303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</a:rPr>
                        <a:t>PenTest</a:t>
                      </a:r>
                      <a:r>
                        <a:rPr lang="en-US" sz="1400" baseline="0" dirty="0">
                          <a:effectLst/>
                        </a:rPr>
                        <a:t>+ PT0-001 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05/29/2018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Introduction: CompTIA program information, Tech review (Labs, GNS3 Project, &amp; VMs), and Planning and Scoping I.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05/31/2018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Planning and Scoping II: Penetration testing engagement scoping and compliance-based assessments.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06/05/2018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Information Gathering: Scanning, enumerating and the many other means of information gathering.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06/07/2018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Vulnerability Identification: Vulnerability scanning and analysis to prepare for exploitation.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06/12/2018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I: Social engineering attack types and physical security.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06/14/2018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II: Network-based, wireless &amp; RF-based, and application vulnerabilities.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7219" y="158916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03971" y="208204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20179" y="2594379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92274BE-9EA5-4C31-A5F4-AF666394746A}"/>
              </a:ext>
            </a:extLst>
          </p:cNvPr>
          <p:cNvSpPr/>
          <p:nvPr/>
        </p:nvSpPr>
        <p:spPr>
          <a:xfrm>
            <a:off x="616931" y="3067803"/>
            <a:ext cx="32092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350" dirty="0">
                <a:solidFill>
                  <a:schemeClr val="bg1"/>
                </a:solidFill>
                <a:latin typeface="Calibri" panose="020F050202020403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</a:t>
            </a:r>
            <a:endParaRPr lang="en-US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475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91954" y="1396217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3887436"/>
              </p:ext>
            </p:extLst>
          </p:nvPr>
        </p:nvGraphicFramePr>
        <p:xfrm>
          <a:off x="607219" y="963470"/>
          <a:ext cx="7672387" cy="3303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01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22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404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err="1">
                          <a:effectLst/>
                        </a:rPr>
                        <a:t>PenTest</a:t>
                      </a:r>
                      <a:r>
                        <a:rPr lang="en-US" sz="1400" baseline="0" dirty="0">
                          <a:effectLst/>
                        </a:rPr>
                        <a:t>+ PT0-001  TTT Session Outline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6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Date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Topic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06/26/2018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Attacks and Exploits III: Local host vulnerabilities and post-exploitation techniques.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06/28/2018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Penetration Tools I: Using and analyzing output from Nmap, </a:t>
                      </a:r>
                      <a:r>
                        <a:rPr lang="en-US" sz="1400" baseline="0" dirty="0" err="1">
                          <a:effectLst/>
                        </a:rPr>
                        <a:t>Netcat</a:t>
                      </a:r>
                      <a:r>
                        <a:rPr lang="en-US" sz="1400" baseline="0" dirty="0">
                          <a:effectLst/>
                        </a:rPr>
                        <a:t> and other penetration testing tools and </a:t>
                      </a:r>
                      <a:r>
                        <a:rPr lang="en-US" sz="1400" baseline="0" dirty="0" smtClean="0">
                          <a:effectLst/>
                        </a:rPr>
                        <a:t>utilities</a:t>
                      </a:r>
                      <a:r>
                        <a:rPr lang="en-US" sz="1400" baseline="0" dirty="0">
                          <a:effectLst/>
                        </a:rPr>
                        <a:t>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07/17/2018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Penetration Tools II: Programming and scripting overview (BASH, </a:t>
                      </a:r>
                      <a:r>
                        <a:rPr lang="en-US" sz="1400" baseline="0" dirty="0" err="1" smtClean="0">
                          <a:effectLst/>
                        </a:rPr>
                        <a:t>PowerShell</a:t>
                      </a:r>
                      <a:r>
                        <a:rPr lang="en-US" sz="1400" baseline="0" dirty="0">
                          <a:effectLst/>
                        </a:rPr>
                        <a:t>, Python &amp; Ruby).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07/19/2018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Reporting and Communications I: Report writing and handling best practices, and the importance of communications.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07/24/2018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Reporting and Communications II: Recommending mitigation strategies and other post-report activities.</a:t>
                      </a: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99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trike="noStrike" baseline="0" dirty="0">
                          <a:effectLst/>
                        </a:rPr>
                        <a:t>07/26/2018</a:t>
                      </a:r>
                      <a:endParaRPr lang="en-US" sz="1400" strike="noStrike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>
                          <a:effectLst/>
                        </a:rPr>
                        <a:t>Wrap up: Final review, demos, and best practices as well as CompTIA wrap up information and survey.</a:t>
                      </a:r>
                      <a:endParaRPr lang="en-US" sz="1400" baseline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674" marR="27674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345657" y="1181905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en-US" altLang="en-US" sz="135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19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5043FED6-F336-45DC-926B-CDA201E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64E29F-9D76-4E99-B58A-1DDBBE8F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Lee McWhorter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Instructor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Lead Author</a:t>
            </a:r>
          </a:p>
          <a:p>
            <a:pPr>
              <a:spcBef>
                <a:spcPts val="600"/>
              </a:spcBef>
            </a:pPr>
            <a:r>
              <a:rPr lang="en-US" dirty="0" err="1" smtClean="0"/>
              <a:t>Woz</a:t>
            </a:r>
            <a:r>
              <a:rPr lang="en-US" dirty="0" smtClean="0"/>
              <a:t> U Cyber Security Program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r>
              <a:rPr lang="en-US" dirty="0" smtClean="0"/>
              <a:t>lee@mcwhortertechnologies.com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C8F2F96-FA1F-4AFA-88D4-C456A394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9796" y="1181152"/>
            <a:ext cx="1777004" cy="1762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7881" y="3540799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3531071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2859" y="1200151"/>
            <a:ext cx="254000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1336" y="3493230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33544" y="3415406"/>
            <a:ext cx="12700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279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48563-23F2-4946-9275-4E1494B9F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1AD5BE-D604-45C8-92BA-5E594CA32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Where are you still havin</a:t>
            </a:r>
            <a:r>
              <a:rPr lang="en-US" dirty="0" smtClean="0"/>
              <a:t>g issues?  </a:t>
            </a:r>
            <a:r>
              <a:rPr lang="en-US" dirty="0" smtClean="0"/>
              <a:t>P</a:t>
            </a:r>
            <a:r>
              <a:rPr lang="en-US" dirty="0" smtClean="0"/>
              <a:t>lease choose 1, lowest level that applies.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Getting </a:t>
            </a:r>
            <a:r>
              <a:rPr lang="en-US" dirty="0" err="1" smtClean="0"/>
              <a:t>VirtualBox</a:t>
            </a:r>
            <a:r>
              <a:rPr lang="en-US" dirty="0" smtClean="0"/>
              <a:t> installed and running</a:t>
            </a:r>
            <a:endParaRPr lang="en-US" dirty="0"/>
          </a:p>
          <a:p>
            <a:pPr marL="342900" indent="-342900">
              <a:buFont typeface="Wingdings" charset="2"/>
              <a:buAutoNum type="alphaLcPeriod"/>
            </a:pPr>
            <a:r>
              <a:rPr lang="en-US" dirty="0" smtClean="0"/>
              <a:t>Getting GNS3 installed and running</a:t>
            </a:r>
            <a:endParaRPr lang="en-US" dirty="0"/>
          </a:p>
          <a:p>
            <a:pPr marL="342900" indent="-342900">
              <a:buAutoNum type="alphaLcPeriod"/>
            </a:pPr>
            <a:r>
              <a:rPr lang="en-US" dirty="0" smtClean="0"/>
              <a:t>Importing the GNS3 project file into GNS3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smtClean="0"/>
              <a:t>Importing the .ova files into </a:t>
            </a:r>
            <a:r>
              <a:rPr lang="en-US" dirty="0" err="1" smtClean="0"/>
              <a:t>VirtualBox</a:t>
            </a:r>
            <a:endParaRPr lang="en-US" dirty="0" smtClean="0"/>
          </a:p>
          <a:p>
            <a:pPr marL="342900" indent="-342900">
              <a:buAutoNum type="alphaLcPeriod"/>
            </a:pPr>
            <a:r>
              <a:rPr lang="en-US" dirty="0" smtClean="0"/>
              <a:t>No issues, I’ve got it all running now, </a:t>
            </a:r>
            <a:r>
              <a:rPr lang="en-US" dirty="0" err="1" smtClean="0"/>
              <a:t>Yay</a:t>
            </a:r>
            <a:r>
              <a:rPr lang="en-US" dirty="0" smtClean="0"/>
              <a:t>!</a:t>
            </a:r>
            <a:endParaRPr lang="en-US" dirty="0" smtClean="0"/>
          </a:p>
          <a:p>
            <a:pPr marL="342900" indent="-342900">
              <a:buAutoNum type="alphaLcPeriod"/>
            </a:pPr>
            <a:endParaRPr lang="en-US" dirty="0"/>
          </a:p>
          <a:p>
            <a:pPr marL="342900" indent="-342900">
              <a:buAutoNum type="alphaL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DA8AA7-C155-42A4-9D19-44A7CDC3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2910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TIA Colors">
      <a:dk1>
        <a:sysClr val="windowText" lastClr="000000"/>
      </a:dk1>
      <a:lt1>
        <a:sysClr val="window" lastClr="FFFFFF"/>
      </a:lt1>
      <a:dk2>
        <a:srgbClr val="36434D"/>
      </a:dk2>
      <a:lt2>
        <a:srgbClr val="EEECE1"/>
      </a:lt2>
      <a:accent1>
        <a:srgbClr val="E01921"/>
      </a:accent1>
      <a:accent2>
        <a:srgbClr val="EC742A"/>
      </a:accent2>
      <a:accent3>
        <a:srgbClr val="F8A721"/>
      </a:accent3>
      <a:accent4>
        <a:srgbClr val="B7D110"/>
      </a:accent4>
      <a:accent5>
        <a:srgbClr val="008ABD"/>
      </a:accent5>
      <a:accent6>
        <a:srgbClr val="7F4B9A"/>
      </a:accent6>
      <a:hlink>
        <a:srgbClr val="E2161A"/>
      </a:hlink>
      <a:folHlink>
        <a:srgbClr val="5760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161A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69727B"/>
          </a:solidFill>
          <a:headEnd type="none"/>
          <a:tailEnd type="non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dcmitype/"/>
    <ds:schemaRef ds:uri="http://schemas.microsoft.com/sharepoint/v3/field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3446</TotalTime>
  <Words>2239</Words>
  <Application>Microsoft Office PowerPoint</Application>
  <PresentationFormat>On-screen Show (16:9)</PresentationFormat>
  <Paragraphs>304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Housekeeping</vt:lpstr>
      <vt:lpstr>Take Control of Your Console</vt:lpstr>
      <vt:lpstr>Welcome to the Train-the-Trainer Series</vt:lpstr>
      <vt:lpstr>Agenda</vt:lpstr>
      <vt:lpstr>Slide 6</vt:lpstr>
      <vt:lpstr>Slide 7</vt:lpstr>
      <vt:lpstr>Welcome</vt:lpstr>
      <vt:lpstr>POLL</vt:lpstr>
      <vt:lpstr>POLL</vt:lpstr>
      <vt:lpstr>POLL – ANSWER SLIDE</vt:lpstr>
      <vt:lpstr>POLL</vt:lpstr>
      <vt:lpstr>POLL – ANSWER SLIDE</vt:lpstr>
      <vt:lpstr>POLL</vt:lpstr>
      <vt:lpstr>POLL – ANSWER SLIDE</vt:lpstr>
      <vt:lpstr>GNS3 Topology Quick Reference 1</vt:lpstr>
      <vt:lpstr>GNS3 Topology Quick Reference 2</vt:lpstr>
      <vt:lpstr>GNS3 Topology Quick Reference 3</vt:lpstr>
      <vt:lpstr>Information Gathering– Domain 2.3</vt:lpstr>
      <vt:lpstr>Information Gathering– Domain 2.3</vt:lpstr>
      <vt:lpstr>Information Gathering– Domain 2.3</vt:lpstr>
      <vt:lpstr>Chat Question</vt:lpstr>
      <vt:lpstr>Information Gathering– Domain 2.4</vt:lpstr>
      <vt:lpstr>Information Gathering– Domain 2.4</vt:lpstr>
      <vt:lpstr>Information Gathering– Domain 2.4</vt:lpstr>
      <vt:lpstr>Information Gathering– Domain 2.4</vt:lpstr>
      <vt:lpstr>POLL</vt:lpstr>
      <vt:lpstr>DEMO</vt:lpstr>
      <vt:lpstr>Demo – Basic Command Reference</vt:lpstr>
      <vt:lpstr>Demo – Basic Command Reference</vt:lpstr>
      <vt:lpstr>Information Gathering– Domain 2.5</vt:lpstr>
      <vt:lpstr>Information Gathering– Domain 2.5</vt:lpstr>
      <vt:lpstr>Information Gathering– Domain 2.5</vt:lpstr>
      <vt:lpstr>Provided VM Quick Reference</vt:lpstr>
      <vt:lpstr>Homework for next class!</vt:lpstr>
      <vt:lpstr>Next Class!</vt:lpstr>
      <vt:lpstr>Discussion time: Please type your questions in chat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Lee</cp:lastModifiedBy>
  <cp:revision>225</cp:revision>
  <cp:lastPrinted>2013-07-30T16:42:49Z</cp:lastPrinted>
  <dcterms:created xsi:type="dcterms:W3CDTF">2010-04-12T23:12:02Z</dcterms:created>
  <dcterms:modified xsi:type="dcterms:W3CDTF">2018-06-07T01:52:15Z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