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docProps/custom.xml" ContentType="application/vnd.openxmlformats-officedocument.custom-properties+xml"/>
  <Override PartName="/ppt/commentAuthors.xml" ContentType="application/vnd.openxmlformats-officedocument.presentationml.commentAuthor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93455" r:id="rId4"/>
  </p:sldMasterIdLst>
  <p:notesMasterIdLst>
    <p:notesMasterId r:id="rId45"/>
  </p:notesMasterIdLst>
  <p:handoutMasterIdLst>
    <p:handoutMasterId r:id="rId46"/>
  </p:handoutMasterIdLst>
  <p:sldIdLst>
    <p:sldId id="296" r:id="rId5"/>
    <p:sldId id="675" r:id="rId6"/>
    <p:sldId id="477" r:id="rId7"/>
    <p:sldId id="299" r:id="rId8"/>
    <p:sldId id="305" r:id="rId9"/>
    <p:sldId id="676" r:id="rId10"/>
    <p:sldId id="677" r:id="rId11"/>
    <p:sldId id="679" r:id="rId12"/>
    <p:sldId id="711" r:id="rId13"/>
    <p:sldId id="684" r:id="rId14"/>
    <p:sldId id="685" r:id="rId15"/>
    <p:sldId id="691" r:id="rId16"/>
    <p:sldId id="692" r:id="rId17"/>
    <p:sldId id="693" r:id="rId18"/>
    <p:sldId id="694" r:id="rId19"/>
    <p:sldId id="695" r:id="rId20"/>
    <p:sldId id="687" r:id="rId21"/>
    <p:sldId id="688" r:id="rId22"/>
    <p:sldId id="696" r:id="rId23"/>
    <p:sldId id="703" r:id="rId24"/>
    <p:sldId id="681" r:id="rId25"/>
    <p:sldId id="706" r:id="rId26"/>
    <p:sldId id="698" r:id="rId27"/>
    <p:sldId id="699" r:id="rId28"/>
    <p:sldId id="702" r:id="rId29"/>
    <p:sldId id="707" r:id="rId30"/>
    <p:sldId id="700" r:id="rId31"/>
    <p:sldId id="701" r:id="rId32"/>
    <p:sldId id="708" r:id="rId33"/>
    <p:sldId id="689" r:id="rId34"/>
    <p:sldId id="690" r:id="rId35"/>
    <p:sldId id="697" r:id="rId36"/>
    <p:sldId id="709" r:id="rId37"/>
    <p:sldId id="710" r:id="rId38"/>
    <p:sldId id="704" r:id="rId39"/>
    <p:sldId id="705" r:id="rId40"/>
    <p:sldId id="304" r:id="rId41"/>
    <p:sldId id="682" r:id="rId42"/>
    <p:sldId id="683" r:id="rId43"/>
    <p:sldId id="678" r:id="rId44"/>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471">
          <p15:clr>
            <a:srgbClr val="A4A3A4"/>
          </p15:clr>
        </p15:guide>
        <p15:guide id="2" orient="horz" pos="542">
          <p15:clr>
            <a:srgbClr val="A4A3A4"/>
          </p15:clr>
        </p15:guide>
        <p15:guide id="3" orient="horz" pos="3097">
          <p15:clr>
            <a:srgbClr val="A4A3A4"/>
          </p15:clr>
        </p15:guide>
        <p15:guide id="4" orient="horz" pos="1620">
          <p15:clr>
            <a:srgbClr val="A4A3A4"/>
          </p15:clr>
        </p15:guide>
        <p15:guide id="5" pos="2880">
          <p15:clr>
            <a:srgbClr val="A4A3A4"/>
          </p15:clr>
        </p15:guide>
        <p15:guide id="6" pos="282">
          <p15:clr>
            <a:srgbClr val="A4A3A4"/>
          </p15:clr>
        </p15:guide>
        <p15:guide id="7" pos="4685">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tephen Schneiter" initials="SS" lastIdx="1" clrIdx="0">
    <p:extLst>
      <p:ext uri="{19B8F6BF-5375-455C-9EA6-DF929625EA0E}">
        <p15:presenceInfo xmlns:p15="http://schemas.microsoft.com/office/powerpoint/2012/main" xmlns="" userId="S-1-5-21-958819690-1208897837-285429281-3174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clrMru>
    <a:srgbClr val="69727B"/>
    <a:srgbClr val="57197C"/>
    <a:srgbClr val="004872"/>
    <a:srgbClr val="61A729"/>
    <a:srgbClr val="C88D00"/>
    <a:srgbClr val="C35B15"/>
    <a:srgbClr val="576068"/>
    <a:srgbClr val="A1A8CF"/>
    <a:srgbClr val="C5CBCF"/>
    <a:srgbClr val="36434D"/>
  </p:clrMru>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686" autoAdjust="0"/>
    <p:restoredTop sz="98113" autoAdjust="0"/>
  </p:normalViewPr>
  <p:slideViewPr>
    <p:cSldViewPr snapToGrid="0" snapToObjects="1">
      <p:cViewPr varScale="1">
        <p:scale>
          <a:sx n="98" d="100"/>
          <a:sy n="98" d="100"/>
        </p:scale>
        <p:origin x="-408" y="-90"/>
      </p:cViewPr>
      <p:guideLst>
        <p:guide orient="horz" pos="471"/>
        <p:guide orient="horz" pos="542"/>
        <p:guide orient="horz" pos="3097"/>
        <p:guide orient="horz" pos="1620"/>
        <p:guide pos="2880"/>
        <p:guide pos="282"/>
        <p:guide pos="4685"/>
      </p:guideLst>
    </p:cSldViewPr>
  </p:slideViewPr>
  <p:outlineViewPr>
    <p:cViewPr>
      <p:scale>
        <a:sx n="33" d="100"/>
        <a:sy n="33" d="100"/>
      </p:scale>
      <p:origin x="6" y="0"/>
    </p:cViewPr>
  </p:outlineViewPr>
  <p:notesTextViewPr>
    <p:cViewPr>
      <p:scale>
        <a:sx n="100" d="100"/>
        <a:sy n="100" d="100"/>
      </p:scale>
      <p:origin x="0" y="0"/>
    </p:cViewPr>
  </p:notesTextViewPr>
  <p:sorterViewPr>
    <p:cViewPr>
      <p:scale>
        <a:sx n="149" d="100"/>
        <a:sy n="149"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07BDD40-51E3-C044-8A4E-71AE04E456FB}" type="datetimeFigureOut">
              <a:rPr lang="en-US" smtClean="0"/>
              <a:pPr/>
              <a:t>6/12/2018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F3181D4-786B-B641-9956-05A467911988}" type="slidenum">
              <a:rPr lang="en-US" smtClean="0"/>
              <a:pPr/>
              <a:t>‹#›</a:t>
            </a:fld>
            <a:endParaRPr lang="en-US"/>
          </a:p>
        </p:txBody>
      </p:sp>
    </p:spTree>
    <p:extLst>
      <p:ext uri="{BB962C8B-B14F-4D97-AF65-F5344CB8AC3E}">
        <p14:creationId xmlns:p14="http://schemas.microsoft.com/office/powerpoint/2010/main" xmlns="" val="176029342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016D2A1-6B58-7448-B776-7AA86404108F}" type="datetimeFigureOut">
              <a:rPr lang="en-US" smtClean="0"/>
              <a:pPr/>
              <a:t>6/12/2018</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9FEF117-9047-2140-B3F1-EEF431365C76}" type="slidenum">
              <a:rPr lang="en-US" smtClean="0"/>
              <a:pPr/>
              <a:t>‹#›</a:t>
            </a:fld>
            <a:endParaRPr lang="en-US"/>
          </a:p>
        </p:txBody>
      </p:sp>
    </p:spTree>
    <p:extLst>
      <p:ext uri="{BB962C8B-B14F-4D97-AF65-F5344CB8AC3E}">
        <p14:creationId xmlns:p14="http://schemas.microsoft.com/office/powerpoint/2010/main" xmlns="" val="632385449"/>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9FEF117-9047-2140-B3F1-EEF431365C7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xmlns="" val="21170386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9FEF117-9047-2140-B3F1-EEF431365C7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xmlns="" val="27081760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B8B6144-CBEE-4E0A-9D32-5228FF5F1A4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xmlns="" val="25084299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Wingdings" panose="05000000000000000000" pitchFamily="2" charset="2"/>
              <a:buNone/>
            </a:pP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9FEF117-9047-2140-B3F1-EEF431365C7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xmlns="" val="29469843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for Icon">
    <p:spTree>
      <p:nvGrpSpPr>
        <p:cNvPr id="1" name=""/>
        <p:cNvGrpSpPr/>
        <p:nvPr/>
      </p:nvGrpSpPr>
      <p:grpSpPr>
        <a:xfrm>
          <a:off x="0" y="0"/>
          <a:ext cx="0" cy="0"/>
          <a:chOff x="0" y="0"/>
          <a:chExt cx="0" cy="0"/>
        </a:xfrm>
      </p:grpSpPr>
      <p:sp>
        <p:nvSpPr>
          <p:cNvPr id="7" name="Round Diagonal Corner Rectangle 6"/>
          <p:cNvSpPr/>
          <p:nvPr userDrawn="1"/>
        </p:nvSpPr>
        <p:spPr>
          <a:xfrm>
            <a:off x="457200" y="331611"/>
            <a:ext cx="8229600" cy="2744617"/>
          </a:xfrm>
          <a:prstGeom prst="round2DiagRect">
            <a:avLst>
              <a:gd name="adj1" fmla="val 0"/>
              <a:gd name="adj2" fmla="val 14866"/>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57200" y="3111504"/>
            <a:ext cx="8229600" cy="663217"/>
          </a:xfrm>
        </p:spPr>
        <p:txBody>
          <a:bodyPr lIns="0" rIns="0" anchor="b"/>
          <a:lstStyle>
            <a:lvl1pPr algn="l">
              <a:defRPr>
                <a:solidFill>
                  <a:srgbClr val="69727B"/>
                </a:solidFill>
              </a:defRPr>
            </a:lvl1pPr>
          </a:lstStyle>
          <a:p>
            <a:r>
              <a:rPr lang="en-US" dirty="0"/>
              <a:t>Click to edit Master title style</a:t>
            </a:r>
          </a:p>
        </p:txBody>
      </p:sp>
      <p:sp>
        <p:nvSpPr>
          <p:cNvPr id="3" name="Subtitle 2"/>
          <p:cNvSpPr>
            <a:spLocks noGrp="1"/>
          </p:cNvSpPr>
          <p:nvPr>
            <p:ph type="subTitle" idx="1"/>
          </p:nvPr>
        </p:nvSpPr>
        <p:spPr>
          <a:xfrm>
            <a:off x="457200" y="3781776"/>
            <a:ext cx="6400800" cy="489656"/>
          </a:xfrm>
        </p:spPr>
        <p:txBody>
          <a:bodyPr lIns="0" rIns="0">
            <a:noAutofit/>
          </a:bodyPr>
          <a:lstStyle>
            <a:lvl1pPr marL="0" indent="0" algn="l">
              <a:buNone/>
              <a:defRPr sz="1600">
                <a:solidFill>
                  <a:srgbClr val="69727B"/>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8" name="Picture 7" descr="CompTIA_logo.wmf"/>
          <p:cNvPicPr>
            <a:picLocks noChangeAspect="1"/>
          </p:cNvPicPr>
          <p:nvPr userDrawn="1"/>
        </p:nvPicPr>
        <p:blipFill>
          <a:blip r:embed="rId2" cstate="email">
            <a:extLst>
              <a:ext uri="{28A0092B-C50C-407E-A947-70E740481C1C}">
                <a14:useLocalDpi xmlns:a14="http://schemas.microsoft.com/office/drawing/2010/main" xmlns=""/>
              </a:ext>
            </a:extLst>
          </a:blip>
          <a:stretch>
            <a:fillRect/>
          </a:stretch>
        </p:blipFill>
        <p:spPr>
          <a:xfrm>
            <a:off x="3697111" y="4369323"/>
            <a:ext cx="1684782" cy="360426"/>
          </a:xfrm>
          <a:prstGeom prst="rect">
            <a:avLst/>
          </a:prstGeom>
        </p:spPr>
      </p:pic>
    </p:spTree>
    <p:extLst>
      <p:ext uri="{BB962C8B-B14F-4D97-AF65-F5344CB8AC3E}">
        <p14:creationId xmlns:p14="http://schemas.microsoft.com/office/powerpoint/2010/main" xmlns="" val="17283514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Click to edit Master title style</a:t>
            </a:r>
          </a:p>
        </p:txBody>
      </p:sp>
      <p:sp>
        <p:nvSpPr>
          <p:cNvPr id="3" name="Content Placeholder 2"/>
          <p:cNvSpPr>
            <a:spLocks noGrp="1"/>
          </p:cNvSpPr>
          <p:nvPr>
            <p:ph sz="half" idx="1"/>
          </p:nvPr>
        </p:nvSpPr>
        <p:spPr>
          <a:xfrm>
            <a:off x="457200" y="1200151"/>
            <a:ext cx="4038600" cy="3394472"/>
          </a:xfrm>
        </p:spPr>
        <p:txBody>
          <a:bodyPr>
            <a:no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no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a:xfrm>
            <a:off x="8424863" y="4767263"/>
            <a:ext cx="261937" cy="273844"/>
          </a:xfrm>
        </p:spPr>
        <p:txBody>
          <a:bodyPr>
            <a:noAutofit/>
          </a:bodyPr>
          <a:lstStyle/>
          <a:p>
            <a:fld id="{2066355A-084C-D24E-9AD2-7E4FC41EA627}" type="slidenum">
              <a:rPr lang="en-US" smtClean="0"/>
              <a:pPr/>
              <a:t>‹#›</a:t>
            </a:fld>
            <a:endParaRPr lang="en-US" dirty="0"/>
          </a:p>
        </p:txBody>
      </p:sp>
      <p:sp>
        <p:nvSpPr>
          <p:cNvPr id="6" name="Slide Number Placeholder 5"/>
          <p:cNvSpPr txBox="1">
            <a:spLocks/>
          </p:cNvSpPr>
          <p:nvPr userDrawn="1"/>
        </p:nvSpPr>
        <p:spPr>
          <a:xfrm>
            <a:off x="3268172" y="4767263"/>
            <a:ext cx="5156692" cy="273844"/>
          </a:xfrm>
          <a:prstGeom prst="rect">
            <a:avLst/>
          </a:prstGeom>
        </p:spPr>
        <p:txBody>
          <a:bodyPr vert="horz" lIns="0" tIns="45720" rIns="0" bIns="45720" rtlCol="0" anchor="ctr">
            <a:noAutofit/>
          </a:bodyPr>
          <a:lstStyle>
            <a:defPPr>
              <a:defRPr lang="en-US"/>
            </a:defPPr>
            <a:lvl1pPr marL="0" algn="r" defTabSz="457200" rtl="0" eaLnBrk="1" latinLnBrk="0" hangingPunct="1">
              <a:defRPr sz="1050" kern="1200">
                <a:solidFill>
                  <a:srgbClr val="69727B"/>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tabLst/>
            </a:pPr>
            <a:r>
              <a:rPr lang="en-US" sz="900" dirty="0"/>
              <a:t>Copyright (c) 2018 CompTIA Properties, LLC. All Rights Reserved.  |  </a:t>
            </a:r>
            <a:r>
              <a:rPr lang="en-US" sz="900" dirty="0" err="1"/>
              <a:t>CompTIA.org</a:t>
            </a:r>
            <a:endParaRPr lang="en-US" sz="900" dirty="0"/>
          </a:p>
        </p:txBody>
      </p:sp>
      <p:pic>
        <p:nvPicPr>
          <p:cNvPr id="9" name="Picture 8" descr="CompTIA_logo.wmf"/>
          <p:cNvPicPr>
            <a:picLocks noChangeAspect="1"/>
          </p:cNvPicPr>
          <p:nvPr userDrawn="1"/>
        </p:nvPicPr>
        <p:blipFill>
          <a:blip r:embed="rId2" cstate="email">
            <a:extLst>
              <a:ext uri="{28A0092B-C50C-407E-A947-70E740481C1C}">
                <a14:useLocalDpi xmlns:a14="http://schemas.microsoft.com/office/drawing/2010/main" xmlns=""/>
              </a:ext>
            </a:extLst>
          </a:blip>
          <a:stretch>
            <a:fillRect/>
          </a:stretch>
        </p:blipFill>
        <p:spPr>
          <a:xfrm>
            <a:off x="457200" y="4854045"/>
            <a:ext cx="612648" cy="131064"/>
          </a:xfrm>
          <a:prstGeom prst="rect">
            <a:avLst/>
          </a:prstGeom>
        </p:spPr>
      </p:pic>
    </p:spTree>
    <p:extLst>
      <p:ext uri="{BB962C8B-B14F-4D97-AF65-F5344CB8AC3E}">
        <p14:creationId xmlns:p14="http://schemas.microsoft.com/office/powerpoint/2010/main" xmlns="" val="12605946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Click to edit Master title style</a:t>
            </a:r>
          </a:p>
        </p:txBody>
      </p:sp>
      <p:sp>
        <p:nvSpPr>
          <p:cNvPr id="7" name="Slide Number Placeholder 6"/>
          <p:cNvSpPr>
            <a:spLocks noGrp="1"/>
          </p:cNvSpPr>
          <p:nvPr>
            <p:ph type="sldNum" sz="quarter" idx="12"/>
          </p:nvPr>
        </p:nvSpPr>
        <p:spPr>
          <a:xfrm>
            <a:off x="8424863" y="4767263"/>
            <a:ext cx="261937" cy="273844"/>
          </a:xfrm>
        </p:spPr>
        <p:txBody>
          <a:bodyPr>
            <a:noAutofit/>
          </a:bodyPr>
          <a:lstStyle/>
          <a:p>
            <a:fld id="{2066355A-084C-D24E-9AD2-7E4FC41EA627}" type="slidenum">
              <a:rPr lang="en-US" smtClean="0"/>
              <a:pPr/>
              <a:t>‹#›</a:t>
            </a:fld>
            <a:endParaRPr lang="en-US" dirty="0"/>
          </a:p>
        </p:txBody>
      </p:sp>
      <p:sp>
        <p:nvSpPr>
          <p:cNvPr id="6" name="Slide Number Placeholder 5"/>
          <p:cNvSpPr txBox="1">
            <a:spLocks/>
          </p:cNvSpPr>
          <p:nvPr userDrawn="1"/>
        </p:nvSpPr>
        <p:spPr>
          <a:xfrm>
            <a:off x="2690915" y="4767263"/>
            <a:ext cx="5733949" cy="273844"/>
          </a:xfrm>
          <a:prstGeom prst="rect">
            <a:avLst/>
          </a:prstGeom>
        </p:spPr>
        <p:txBody>
          <a:bodyPr vert="horz" lIns="0" tIns="45720" rIns="0" bIns="45720" rtlCol="0" anchor="ctr">
            <a:noAutofit/>
          </a:bodyPr>
          <a:lstStyle>
            <a:defPPr>
              <a:defRPr lang="en-US"/>
            </a:defPPr>
            <a:lvl1pPr marL="0" algn="r" defTabSz="457200" rtl="0" eaLnBrk="1" latinLnBrk="0" hangingPunct="1">
              <a:defRPr sz="1050" kern="1200">
                <a:solidFill>
                  <a:srgbClr val="69727B"/>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tabLst/>
            </a:pPr>
            <a:r>
              <a:rPr lang="en-US" sz="900" dirty="0"/>
              <a:t>Copyright (c) 2018 CompTIA Properties, LLC. All Rights Reserved.  |  </a:t>
            </a:r>
            <a:r>
              <a:rPr lang="en-US" sz="900" dirty="0" err="1"/>
              <a:t>CompTIA.org</a:t>
            </a:r>
            <a:endParaRPr lang="en-US" sz="900" dirty="0"/>
          </a:p>
        </p:txBody>
      </p:sp>
      <p:pic>
        <p:nvPicPr>
          <p:cNvPr id="9" name="Picture 8" descr="CompTIA_logo.wmf"/>
          <p:cNvPicPr>
            <a:picLocks noChangeAspect="1"/>
          </p:cNvPicPr>
          <p:nvPr userDrawn="1"/>
        </p:nvPicPr>
        <p:blipFill>
          <a:blip r:embed="rId2" cstate="email">
            <a:extLst>
              <a:ext uri="{28A0092B-C50C-407E-A947-70E740481C1C}">
                <a14:useLocalDpi xmlns:a14="http://schemas.microsoft.com/office/drawing/2010/main" xmlns=""/>
              </a:ext>
            </a:extLst>
          </a:blip>
          <a:stretch>
            <a:fillRect/>
          </a:stretch>
        </p:blipFill>
        <p:spPr>
          <a:xfrm>
            <a:off x="457200" y="4854045"/>
            <a:ext cx="612648" cy="131064"/>
          </a:xfrm>
          <a:prstGeom prst="rect">
            <a:avLst/>
          </a:prstGeom>
        </p:spPr>
      </p:pic>
    </p:spTree>
    <p:extLst>
      <p:ext uri="{BB962C8B-B14F-4D97-AF65-F5344CB8AC3E}">
        <p14:creationId xmlns:p14="http://schemas.microsoft.com/office/powerpoint/2010/main" xmlns="" val="38608297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2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10015"/>
            <a:ext cx="8229600" cy="449178"/>
          </a:xfrm>
        </p:spPr>
        <p:txBody>
          <a:bodyPr>
            <a:noAutofit/>
          </a:bodyPr>
          <a:lstStyle/>
          <a:p>
            <a:r>
              <a:rPr lang="en-US" dirty="0"/>
              <a:t>Click to edit Master title style</a:t>
            </a:r>
          </a:p>
        </p:txBody>
      </p:sp>
      <p:sp>
        <p:nvSpPr>
          <p:cNvPr id="3" name="Content Placeholder 2"/>
          <p:cNvSpPr>
            <a:spLocks noGrp="1"/>
          </p:cNvSpPr>
          <p:nvPr>
            <p:ph sz="half" idx="1"/>
          </p:nvPr>
        </p:nvSpPr>
        <p:spPr>
          <a:xfrm>
            <a:off x="457200" y="859632"/>
            <a:ext cx="8229599" cy="340518"/>
          </a:xfrm>
        </p:spPr>
        <p:txBody>
          <a:bodyPr>
            <a:noAutofit/>
          </a:bodyPr>
          <a:lstStyle>
            <a:lvl1pPr marL="0" indent="0">
              <a:spcBef>
                <a:spcPts val="600"/>
              </a:spcBef>
              <a:buNone/>
              <a:defRPr sz="1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p:txBody>
      </p:sp>
      <p:sp>
        <p:nvSpPr>
          <p:cNvPr id="4" name="Content Placeholder 3"/>
          <p:cNvSpPr>
            <a:spLocks noGrp="1"/>
          </p:cNvSpPr>
          <p:nvPr>
            <p:ph sz="half" idx="2"/>
          </p:nvPr>
        </p:nvSpPr>
        <p:spPr>
          <a:xfrm>
            <a:off x="457200" y="4309284"/>
            <a:ext cx="8229600" cy="345282"/>
          </a:xfrm>
        </p:spPr>
        <p:txBody>
          <a:bodyPr anchor="b" anchorCtr="0">
            <a:noAutofit/>
          </a:bodyPr>
          <a:lstStyle>
            <a:lvl1pPr marL="0" indent="0">
              <a:spcBef>
                <a:spcPts val="0"/>
              </a:spcBef>
              <a:buNone/>
              <a:defRPr sz="900"/>
            </a:lvl1pPr>
            <a:lvl2pPr marL="457200" indent="0">
              <a:buNone/>
              <a:defRPr sz="1000"/>
            </a:lvl2pPr>
            <a:lvl3pPr marL="914400" indent="0">
              <a:buNone/>
              <a:defRPr sz="1000"/>
            </a:lvl3pPr>
            <a:lvl4pPr marL="1371600" indent="0">
              <a:buNone/>
              <a:defRPr sz="1000"/>
            </a:lvl4pPr>
            <a:lvl5pPr marL="1828800" indent="0">
              <a:buNone/>
              <a:defRPr sz="1000"/>
            </a:lvl5pPr>
            <a:lvl6pPr>
              <a:defRPr sz="1800"/>
            </a:lvl6pPr>
            <a:lvl7pPr>
              <a:defRPr sz="1800"/>
            </a:lvl7pPr>
            <a:lvl8pPr>
              <a:defRPr sz="1800"/>
            </a:lvl8pPr>
            <a:lvl9pPr>
              <a:defRPr sz="1800"/>
            </a:lvl9pPr>
          </a:lstStyle>
          <a:p>
            <a:pPr lvl="0"/>
            <a:r>
              <a:rPr lang="en-US" dirty="0"/>
              <a:t>Click to edit Master text styles</a:t>
            </a:r>
          </a:p>
        </p:txBody>
      </p:sp>
      <p:sp>
        <p:nvSpPr>
          <p:cNvPr id="7" name="Slide Number Placeholder 6"/>
          <p:cNvSpPr>
            <a:spLocks noGrp="1"/>
          </p:cNvSpPr>
          <p:nvPr>
            <p:ph type="sldNum" sz="quarter" idx="12"/>
          </p:nvPr>
        </p:nvSpPr>
        <p:spPr>
          <a:xfrm>
            <a:off x="8424863" y="4767263"/>
            <a:ext cx="261937" cy="273844"/>
          </a:xfrm>
        </p:spPr>
        <p:txBody>
          <a:bodyPr>
            <a:noAutofit/>
          </a:bodyPr>
          <a:lstStyle/>
          <a:p>
            <a:fld id="{2066355A-084C-D24E-9AD2-7E4FC41EA627}" type="slidenum">
              <a:rPr lang="en-US" smtClean="0"/>
              <a:pPr/>
              <a:t>‹#›</a:t>
            </a:fld>
            <a:endParaRPr lang="en-US" dirty="0"/>
          </a:p>
        </p:txBody>
      </p:sp>
      <p:sp>
        <p:nvSpPr>
          <p:cNvPr id="6" name="Slide Number Placeholder 5"/>
          <p:cNvSpPr txBox="1">
            <a:spLocks/>
          </p:cNvSpPr>
          <p:nvPr userDrawn="1"/>
        </p:nvSpPr>
        <p:spPr>
          <a:xfrm>
            <a:off x="3268172" y="4767263"/>
            <a:ext cx="5156692" cy="273844"/>
          </a:xfrm>
          <a:prstGeom prst="rect">
            <a:avLst/>
          </a:prstGeom>
        </p:spPr>
        <p:txBody>
          <a:bodyPr vert="horz" lIns="0" tIns="45720" rIns="0" bIns="45720" rtlCol="0" anchor="ctr">
            <a:noAutofit/>
          </a:bodyPr>
          <a:lstStyle>
            <a:defPPr>
              <a:defRPr lang="en-US"/>
            </a:defPPr>
            <a:lvl1pPr marL="0" algn="r" defTabSz="457200" rtl="0" eaLnBrk="1" latinLnBrk="0" hangingPunct="1">
              <a:defRPr sz="1050" kern="1200">
                <a:solidFill>
                  <a:srgbClr val="69727B"/>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tabLst/>
            </a:pPr>
            <a:r>
              <a:rPr lang="en-US" sz="900" dirty="0"/>
              <a:t>Copyright (c) 2018 CompTIA Properties, LLC. All Rights Reserved.  |  </a:t>
            </a:r>
            <a:r>
              <a:rPr lang="en-US" sz="900" dirty="0" err="1"/>
              <a:t>CompTIA.org</a:t>
            </a:r>
            <a:endParaRPr lang="en-US" sz="900" dirty="0"/>
          </a:p>
        </p:txBody>
      </p:sp>
      <p:pic>
        <p:nvPicPr>
          <p:cNvPr id="9" name="Picture 8" descr="CompTIA_logo.wmf"/>
          <p:cNvPicPr>
            <a:picLocks noChangeAspect="1"/>
          </p:cNvPicPr>
          <p:nvPr userDrawn="1"/>
        </p:nvPicPr>
        <p:blipFill>
          <a:blip r:embed="rId2" cstate="email">
            <a:extLst>
              <a:ext uri="{28A0092B-C50C-407E-A947-70E740481C1C}">
                <a14:useLocalDpi xmlns:a14="http://schemas.microsoft.com/office/drawing/2010/main" xmlns=""/>
              </a:ext>
            </a:extLst>
          </a:blip>
          <a:stretch>
            <a:fillRect/>
          </a:stretch>
        </p:blipFill>
        <p:spPr>
          <a:xfrm>
            <a:off x="457200" y="4854045"/>
            <a:ext cx="612648" cy="131064"/>
          </a:xfrm>
          <a:prstGeom prst="rect">
            <a:avLst/>
          </a:prstGeom>
        </p:spPr>
      </p:pic>
    </p:spTree>
    <p:extLst>
      <p:ext uri="{BB962C8B-B14F-4D97-AF65-F5344CB8AC3E}">
        <p14:creationId xmlns:p14="http://schemas.microsoft.com/office/powerpoint/2010/main" xmlns="" val="12430167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a:xfrm>
            <a:off x="8424863" y="4767263"/>
            <a:ext cx="261937" cy="273844"/>
          </a:xfrm>
        </p:spPr>
        <p:txBody>
          <a:bodyPr>
            <a:noAutofit/>
          </a:bodyPr>
          <a:lstStyle/>
          <a:p>
            <a:fld id="{2066355A-084C-D24E-9AD2-7E4FC41EA627}" type="slidenum">
              <a:rPr lang="en-US" smtClean="0"/>
              <a:pPr/>
              <a:t>‹#›</a:t>
            </a:fld>
            <a:endParaRPr lang="en-US" dirty="0"/>
          </a:p>
        </p:txBody>
      </p:sp>
      <p:sp>
        <p:nvSpPr>
          <p:cNvPr id="6" name="Slide Number Placeholder 5"/>
          <p:cNvSpPr txBox="1">
            <a:spLocks/>
          </p:cNvSpPr>
          <p:nvPr userDrawn="1"/>
        </p:nvSpPr>
        <p:spPr>
          <a:xfrm>
            <a:off x="2690915" y="4767263"/>
            <a:ext cx="5733949" cy="273844"/>
          </a:xfrm>
          <a:prstGeom prst="rect">
            <a:avLst/>
          </a:prstGeom>
        </p:spPr>
        <p:txBody>
          <a:bodyPr vert="horz" lIns="0" tIns="45720" rIns="0" bIns="45720" rtlCol="0" anchor="ctr">
            <a:noAutofit/>
          </a:bodyPr>
          <a:lstStyle>
            <a:defPPr>
              <a:defRPr lang="en-US"/>
            </a:defPPr>
            <a:lvl1pPr marL="0" algn="r" defTabSz="457200" rtl="0" eaLnBrk="1" latinLnBrk="0" hangingPunct="1">
              <a:defRPr sz="1050" kern="1200">
                <a:solidFill>
                  <a:srgbClr val="69727B"/>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tabLst/>
            </a:pPr>
            <a:r>
              <a:rPr lang="en-US" sz="900" dirty="0"/>
              <a:t>Copyright (c) 2018 CompTIA Properties, LLC. All Rights Reserved.  |  </a:t>
            </a:r>
            <a:r>
              <a:rPr lang="en-US" sz="900" dirty="0" err="1"/>
              <a:t>CompTIA.org</a:t>
            </a:r>
            <a:endParaRPr lang="en-US" sz="900" dirty="0"/>
          </a:p>
        </p:txBody>
      </p:sp>
      <p:pic>
        <p:nvPicPr>
          <p:cNvPr id="5" name="Picture 4" descr="CompTIA_logo.wmf"/>
          <p:cNvPicPr>
            <a:picLocks noChangeAspect="1"/>
          </p:cNvPicPr>
          <p:nvPr userDrawn="1"/>
        </p:nvPicPr>
        <p:blipFill>
          <a:blip r:embed="rId2" cstate="email">
            <a:extLst>
              <a:ext uri="{28A0092B-C50C-407E-A947-70E740481C1C}">
                <a14:useLocalDpi xmlns:a14="http://schemas.microsoft.com/office/drawing/2010/main" xmlns=""/>
              </a:ext>
            </a:extLst>
          </a:blip>
          <a:stretch>
            <a:fillRect/>
          </a:stretch>
        </p:blipFill>
        <p:spPr>
          <a:xfrm>
            <a:off x="457200" y="4854045"/>
            <a:ext cx="612648" cy="131064"/>
          </a:xfrm>
          <a:prstGeom prst="rect">
            <a:avLst/>
          </a:prstGeom>
        </p:spPr>
      </p:pic>
    </p:spTree>
    <p:extLst>
      <p:ext uri="{BB962C8B-B14F-4D97-AF65-F5344CB8AC3E}">
        <p14:creationId xmlns:p14="http://schemas.microsoft.com/office/powerpoint/2010/main" xmlns="" val="32131185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with Image">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Click to edit Master title style</a:t>
            </a:r>
          </a:p>
        </p:txBody>
      </p:sp>
      <p:sp>
        <p:nvSpPr>
          <p:cNvPr id="3" name="Content Placeholder 2"/>
          <p:cNvSpPr>
            <a:spLocks noGrp="1"/>
          </p:cNvSpPr>
          <p:nvPr>
            <p:ph idx="1"/>
          </p:nvPr>
        </p:nvSpPr>
        <p:spPr>
          <a:xfrm>
            <a:off x="457200" y="1200151"/>
            <a:ext cx="4255911" cy="3394472"/>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8424863" y="4767263"/>
            <a:ext cx="261937" cy="273844"/>
          </a:xfrm>
        </p:spPr>
        <p:txBody>
          <a:bodyPr>
            <a:noAutofit/>
          </a:bodyPr>
          <a:lstStyle/>
          <a:p>
            <a:fld id="{2066355A-084C-D24E-9AD2-7E4FC41EA627}" type="slidenum">
              <a:rPr lang="en-US" smtClean="0"/>
              <a:pPr/>
              <a:t>‹#›</a:t>
            </a:fld>
            <a:endParaRPr lang="en-US"/>
          </a:p>
        </p:txBody>
      </p:sp>
      <p:sp>
        <p:nvSpPr>
          <p:cNvPr id="5" name="Slide Number Placeholder 5"/>
          <p:cNvSpPr txBox="1">
            <a:spLocks/>
          </p:cNvSpPr>
          <p:nvPr userDrawn="1"/>
        </p:nvSpPr>
        <p:spPr>
          <a:xfrm>
            <a:off x="2957341" y="4767263"/>
            <a:ext cx="5467522" cy="273844"/>
          </a:xfrm>
          <a:prstGeom prst="rect">
            <a:avLst/>
          </a:prstGeom>
        </p:spPr>
        <p:txBody>
          <a:bodyPr vert="horz" lIns="0" tIns="45720" rIns="0" bIns="45720" rtlCol="0" anchor="ctr">
            <a:noAutofit/>
          </a:bodyPr>
          <a:lstStyle>
            <a:defPPr>
              <a:defRPr lang="en-US"/>
            </a:defPPr>
            <a:lvl1pPr marL="0" algn="r" defTabSz="457200" rtl="0" eaLnBrk="1" latinLnBrk="0" hangingPunct="1">
              <a:defRPr sz="1050" kern="1200">
                <a:solidFill>
                  <a:srgbClr val="69727B"/>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tabLst/>
            </a:pPr>
            <a:r>
              <a:rPr lang="en-US" sz="900" dirty="0"/>
              <a:t>Copyright (c) 2018 CompTIA Properties, LLC. All Rights Reserved.  |  </a:t>
            </a:r>
            <a:r>
              <a:rPr lang="en-US" sz="900" dirty="0" err="1"/>
              <a:t>CompTIA.org</a:t>
            </a:r>
            <a:endParaRPr lang="en-US" sz="900" dirty="0"/>
          </a:p>
        </p:txBody>
      </p:sp>
      <p:sp>
        <p:nvSpPr>
          <p:cNvPr id="7" name="Picture Placeholder 6"/>
          <p:cNvSpPr>
            <a:spLocks noGrp="1"/>
          </p:cNvSpPr>
          <p:nvPr>
            <p:ph type="pic" sz="quarter" idx="13" hasCustomPrompt="1"/>
          </p:nvPr>
        </p:nvSpPr>
        <p:spPr>
          <a:xfrm>
            <a:off x="5187950" y="1200151"/>
            <a:ext cx="3498850" cy="3195461"/>
          </a:xfrm>
          <a:prstGeom prst="round1Rect">
            <a:avLst>
              <a:gd name="adj" fmla="val 18280"/>
            </a:avLst>
          </a:prstGeom>
        </p:spPr>
        <p:txBody>
          <a:bodyPr>
            <a:noAutofit/>
          </a:bodyPr>
          <a:lstStyle>
            <a:lvl1pPr marL="0" indent="0">
              <a:buNone/>
              <a:defRPr/>
            </a:lvl1pPr>
          </a:lstStyle>
          <a:p>
            <a:r>
              <a:rPr lang="en-US" dirty="0"/>
              <a:t>Click to insert picture</a:t>
            </a:r>
          </a:p>
        </p:txBody>
      </p:sp>
      <p:pic>
        <p:nvPicPr>
          <p:cNvPr id="9" name="Picture 8" descr="CompTIA_logo.wmf"/>
          <p:cNvPicPr>
            <a:picLocks noChangeAspect="1"/>
          </p:cNvPicPr>
          <p:nvPr userDrawn="1"/>
        </p:nvPicPr>
        <p:blipFill>
          <a:blip r:embed="rId2" cstate="email">
            <a:extLst>
              <a:ext uri="{28A0092B-C50C-407E-A947-70E740481C1C}">
                <a14:useLocalDpi xmlns:a14="http://schemas.microsoft.com/office/drawing/2010/main" xmlns=""/>
              </a:ext>
            </a:extLst>
          </a:blip>
          <a:stretch>
            <a:fillRect/>
          </a:stretch>
        </p:blipFill>
        <p:spPr>
          <a:xfrm>
            <a:off x="457200" y="4854045"/>
            <a:ext cx="612648" cy="131064"/>
          </a:xfrm>
          <a:prstGeom prst="rect">
            <a:avLst/>
          </a:prstGeom>
        </p:spPr>
      </p:pic>
    </p:spTree>
    <p:extLst>
      <p:ext uri="{BB962C8B-B14F-4D97-AF65-F5344CB8AC3E}">
        <p14:creationId xmlns:p14="http://schemas.microsoft.com/office/powerpoint/2010/main" xmlns="" val="21549890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hasCustomPrompt="1"/>
          </p:nvPr>
        </p:nvSpPr>
        <p:spPr>
          <a:xfrm>
            <a:off x="457201" y="1237110"/>
            <a:ext cx="5945657" cy="3157199"/>
          </a:xfrm>
        </p:spPr>
        <p:txBody>
          <a:bodyPr>
            <a:no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to insert picture</a:t>
            </a:r>
          </a:p>
        </p:txBody>
      </p:sp>
      <p:sp>
        <p:nvSpPr>
          <p:cNvPr id="7" name="Slide Number Placeholder 6"/>
          <p:cNvSpPr>
            <a:spLocks noGrp="1"/>
          </p:cNvSpPr>
          <p:nvPr>
            <p:ph type="sldNum" sz="quarter" idx="12"/>
          </p:nvPr>
        </p:nvSpPr>
        <p:spPr/>
        <p:txBody>
          <a:bodyPr>
            <a:noAutofit/>
          </a:bodyPr>
          <a:lstStyle/>
          <a:p>
            <a:fld id="{2066355A-084C-D24E-9AD2-7E4FC41EA627}" type="slidenum">
              <a:rPr lang="en-US" smtClean="0"/>
              <a:pPr/>
              <a:t>‹#›</a:t>
            </a:fld>
            <a:endParaRPr lang="en-US"/>
          </a:p>
        </p:txBody>
      </p:sp>
      <p:sp>
        <p:nvSpPr>
          <p:cNvPr id="8" name="Round Single Corner Rectangle 7"/>
          <p:cNvSpPr/>
          <p:nvPr userDrawn="1"/>
        </p:nvSpPr>
        <p:spPr>
          <a:xfrm>
            <a:off x="6402858" y="1238369"/>
            <a:ext cx="2283943" cy="3154680"/>
          </a:xfrm>
          <a:prstGeom prst="round1Rect">
            <a:avLst>
              <a:gd name="adj" fmla="val 36478"/>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solidFill>
                <a:schemeClr val="bg1"/>
              </a:solidFill>
            </a:endParaRPr>
          </a:p>
        </p:txBody>
      </p:sp>
      <p:sp>
        <p:nvSpPr>
          <p:cNvPr id="2" name="Title 1"/>
          <p:cNvSpPr>
            <a:spLocks noGrp="1"/>
          </p:cNvSpPr>
          <p:nvPr>
            <p:ph type="title"/>
          </p:nvPr>
        </p:nvSpPr>
        <p:spPr>
          <a:xfrm>
            <a:off x="457200" y="205740"/>
            <a:ext cx="8229600" cy="857250"/>
          </a:xfrm>
        </p:spPr>
        <p:txBody>
          <a:bodyPr vert="horz" lIns="0" tIns="45720" rIns="91440" bIns="45720" rtlCol="0" anchor="ctr">
            <a:noAutofit/>
          </a:bodyPr>
          <a:lstStyle>
            <a:lvl1pPr>
              <a:defRPr lang="en-US"/>
            </a:lvl1pPr>
          </a:lstStyle>
          <a:p>
            <a:pPr lvl="0"/>
            <a:r>
              <a:rPr lang="en-US" dirty="0"/>
              <a:t>Click to edit Master title style</a:t>
            </a:r>
          </a:p>
        </p:txBody>
      </p:sp>
      <p:sp>
        <p:nvSpPr>
          <p:cNvPr id="4" name="Text Placeholder 3"/>
          <p:cNvSpPr>
            <a:spLocks noGrp="1"/>
          </p:cNvSpPr>
          <p:nvPr>
            <p:ph type="body" sz="half" idx="2"/>
          </p:nvPr>
        </p:nvSpPr>
        <p:spPr>
          <a:xfrm>
            <a:off x="6553964" y="2398403"/>
            <a:ext cx="1990696" cy="1891374"/>
          </a:xfrm>
        </p:spPr>
        <p:txBody>
          <a:bodyPr>
            <a:noAutofit/>
          </a:bodyPr>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Slide Number Placeholder 5"/>
          <p:cNvSpPr txBox="1">
            <a:spLocks/>
          </p:cNvSpPr>
          <p:nvPr userDrawn="1"/>
        </p:nvSpPr>
        <p:spPr>
          <a:xfrm>
            <a:off x="2708675" y="4767263"/>
            <a:ext cx="5716188" cy="273844"/>
          </a:xfrm>
          <a:prstGeom prst="rect">
            <a:avLst/>
          </a:prstGeom>
        </p:spPr>
        <p:txBody>
          <a:bodyPr vert="horz" lIns="0" tIns="45720" rIns="0" bIns="45720" rtlCol="0" anchor="ctr">
            <a:noAutofit/>
          </a:bodyPr>
          <a:lstStyle>
            <a:defPPr>
              <a:defRPr lang="en-US"/>
            </a:defPPr>
            <a:lvl1pPr marL="0" algn="r" defTabSz="457200" rtl="0" eaLnBrk="1" latinLnBrk="0" hangingPunct="1">
              <a:defRPr sz="1050" kern="1200">
                <a:solidFill>
                  <a:srgbClr val="69727B"/>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tabLst/>
            </a:pPr>
            <a:r>
              <a:rPr lang="en-US" sz="900" dirty="0"/>
              <a:t>Copyright (c) 2018 CompTIA Properties, LLC. All Rights Reserved.  |  </a:t>
            </a:r>
            <a:r>
              <a:rPr lang="en-US" sz="900" dirty="0" err="1"/>
              <a:t>CompTIA.org</a:t>
            </a:r>
            <a:endParaRPr lang="en-US" sz="900" dirty="0"/>
          </a:p>
        </p:txBody>
      </p:sp>
      <p:pic>
        <p:nvPicPr>
          <p:cNvPr id="11" name="Picture 10" descr="CompTIA_logo.wmf"/>
          <p:cNvPicPr>
            <a:picLocks noChangeAspect="1"/>
          </p:cNvPicPr>
          <p:nvPr userDrawn="1"/>
        </p:nvPicPr>
        <p:blipFill>
          <a:blip r:embed="rId2" cstate="email">
            <a:extLst>
              <a:ext uri="{28A0092B-C50C-407E-A947-70E740481C1C}">
                <a14:useLocalDpi xmlns:a14="http://schemas.microsoft.com/office/drawing/2010/main" xmlns=""/>
              </a:ext>
            </a:extLst>
          </a:blip>
          <a:stretch>
            <a:fillRect/>
          </a:stretch>
        </p:blipFill>
        <p:spPr>
          <a:xfrm>
            <a:off x="457200" y="4854045"/>
            <a:ext cx="612648" cy="131064"/>
          </a:xfrm>
          <a:prstGeom prst="rect">
            <a:avLst/>
          </a:prstGeom>
        </p:spPr>
      </p:pic>
    </p:spTree>
    <p:extLst>
      <p:ext uri="{BB962C8B-B14F-4D97-AF65-F5344CB8AC3E}">
        <p14:creationId xmlns:p14="http://schemas.microsoft.com/office/powerpoint/2010/main" xmlns="" val="36159831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2">
    <p:spTree>
      <p:nvGrpSpPr>
        <p:cNvPr id="1" name=""/>
        <p:cNvGrpSpPr/>
        <p:nvPr/>
      </p:nvGrpSpPr>
      <p:grpSpPr>
        <a:xfrm>
          <a:off x="0" y="0"/>
          <a:ext cx="0" cy="0"/>
          <a:chOff x="0" y="0"/>
          <a:chExt cx="0" cy="0"/>
        </a:xfrm>
      </p:grpSpPr>
      <p:sp>
        <p:nvSpPr>
          <p:cNvPr id="3" name="Picture Placeholder 2"/>
          <p:cNvSpPr>
            <a:spLocks noGrp="1"/>
          </p:cNvSpPr>
          <p:nvPr>
            <p:ph type="pic" idx="1" hasCustomPrompt="1"/>
          </p:nvPr>
        </p:nvSpPr>
        <p:spPr>
          <a:xfrm>
            <a:off x="457201" y="1237110"/>
            <a:ext cx="5945657" cy="3157199"/>
          </a:xfrm>
        </p:spPr>
        <p:txBody>
          <a:bodyPr>
            <a:no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to insert picture</a:t>
            </a:r>
          </a:p>
        </p:txBody>
      </p:sp>
      <p:sp>
        <p:nvSpPr>
          <p:cNvPr id="7" name="Slide Number Placeholder 6"/>
          <p:cNvSpPr>
            <a:spLocks noGrp="1"/>
          </p:cNvSpPr>
          <p:nvPr>
            <p:ph type="sldNum" sz="quarter" idx="12"/>
          </p:nvPr>
        </p:nvSpPr>
        <p:spPr>
          <a:xfrm>
            <a:off x="8424863" y="4767263"/>
            <a:ext cx="261937" cy="273844"/>
          </a:xfrm>
        </p:spPr>
        <p:txBody>
          <a:bodyPr>
            <a:noAutofit/>
          </a:bodyPr>
          <a:lstStyle/>
          <a:p>
            <a:fld id="{2066355A-084C-D24E-9AD2-7E4FC41EA627}" type="slidenum">
              <a:rPr lang="en-US" smtClean="0"/>
              <a:pPr/>
              <a:t>‹#›</a:t>
            </a:fld>
            <a:endParaRPr lang="en-US"/>
          </a:p>
        </p:txBody>
      </p:sp>
      <p:sp>
        <p:nvSpPr>
          <p:cNvPr id="8" name="Round Single Corner Rectangle 7"/>
          <p:cNvSpPr/>
          <p:nvPr userDrawn="1"/>
        </p:nvSpPr>
        <p:spPr>
          <a:xfrm>
            <a:off x="6402858" y="1238369"/>
            <a:ext cx="2283943" cy="3154680"/>
          </a:xfrm>
          <a:prstGeom prst="round1Rect">
            <a:avLst>
              <a:gd name="adj" fmla="val 36478"/>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solidFill>
                <a:schemeClr val="bg1"/>
              </a:solidFill>
            </a:endParaRPr>
          </a:p>
        </p:txBody>
      </p:sp>
      <p:sp>
        <p:nvSpPr>
          <p:cNvPr id="2" name="Title 1"/>
          <p:cNvSpPr>
            <a:spLocks noGrp="1"/>
          </p:cNvSpPr>
          <p:nvPr>
            <p:ph type="title"/>
          </p:nvPr>
        </p:nvSpPr>
        <p:spPr>
          <a:xfrm>
            <a:off x="457200" y="205740"/>
            <a:ext cx="8229600" cy="857250"/>
          </a:xfrm>
        </p:spPr>
        <p:txBody>
          <a:bodyPr vert="horz" lIns="0" tIns="45720" rIns="91440" bIns="45720" rtlCol="0" anchor="ctr">
            <a:noAutofit/>
          </a:bodyPr>
          <a:lstStyle>
            <a:lvl1pPr>
              <a:defRPr lang="en-US"/>
            </a:lvl1pPr>
          </a:lstStyle>
          <a:p>
            <a:pPr lvl="0"/>
            <a:r>
              <a:rPr lang="en-US" dirty="0"/>
              <a:t>Click to edit Master title style</a:t>
            </a:r>
          </a:p>
        </p:txBody>
      </p:sp>
      <p:sp>
        <p:nvSpPr>
          <p:cNvPr id="4" name="Text Placeholder 3"/>
          <p:cNvSpPr>
            <a:spLocks noGrp="1"/>
          </p:cNvSpPr>
          <p:nvPr>
            <p:ph type="body" sz="half" idx="2"/>
          </p:nvPr>
        </p:nvSpPr>
        <p:spPr>
          <a:xfrm>
            <a:off x="6553964" y="2398403"/>
            <a:ext cx="1990696" cy="1891374"/>
          </a:xfrm>
        </p:spPr>
        <p:txBody>
          <a:bodyPr>
            <a:noAutofit/>
          </a:bodyPr>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Slide Number Placeholder 5"/>
          <p:cNvSpPr txBox="1">
            <a:spLocks/>
          </p:cNvSpPr>
          <p:nvPr userDrawn="1"/>
        </p:nvSpPr>
        <p:spPr>
          <a:xfrm>
            <a:off x="2664272" y="4767263"/>
            <a:ext cx="5760591" cy="273844"/>
          </a:xfrm>
          <a:prstGeom prst="rect">
            <a:avLst/>
          </a:prstGeom>
        </p:spPr>
        <p:txBody>
          <a:bodyPr vert="horz" lIns="0" tIns="45720" rIns="0" bIns="45720" rtlCol="0" anchor="ctr">
            <a:noAutofit/>
          </a:bodyPr>
          <a:lstStyle>
            <a:defPPr>
              <a:defRPr lang="en-US"/>
            </a:defPPr>
            <a:lvl1pPr marL="0" algn="r" defTabSz="457200" rtl="0" eaLnBrk="1" latinLnBrk="0" hangingPunct="1">
              <a:defRPr sz="1050" kern="1200">
                <a:solidFill>
                  <a:srgbClr val="69727B"/>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tabLst/>
            </a:pPr>
            <a:r>
              <a:rPr lang="en-US" sz="900" dirty="0"/>
              <a:t>Copyright (c) 2018 CompTIA Properties, LLC. All Rights Reserved.  |  </a:t>
            </a:r>
            <a:r>
              <a:rPr lang="en-US" sz="900" dirty="0" err="1"/>
              <a:t>CompTIA.org</a:t>
            </a:r>
            <a:endParaRPr lang="en-US" sz="900" dirty="0"/>
          </a:p>
        </p:txBody>
      </p:sp>
      <p:pic>
        <p:nvPicPr>
          <p:cNvPr id="11" name="Picture 10" descr="CompTIA_logo.wmf"/>
          <p:cNvPicPr>
            <a:picLocks noChangeAspect="1"/>
          </p:cNvPicPr>
          <p:nvPr userDrawn="1"/>
        </p:nvPicPr>
        <p:blipFill>
          <a:blip r:embed="rId2" cstate="email">
            <a:extLst>
              <a:ext uri="{28A0092B-C50C-407E-A947-70E740481C1C}">
                <a14:useLocalDpi xmlns:a14="http://schemas.microsoft.com/office/drawing/2010/main" xmlns=""/>
              </a:ext>
            </a:extLst>
          </a:blip>
          <a:stretch>
            <a:fillRect/>
          </a:stretch>
        </p:blipFill>
        <p:spPr>
          <a:xfrm>
            <a:off x="457200" y="4854045"/>
            <a:ext cx="612648" cy="131064"/>
          </a:xfrm>
          <a:prstGeom prst="rect">
            <a:avLst/>
          </a:prstGeom>
        </p:spPr>
      </p:pic>
    </p:spTree>
    <p:extLst>
      <p:ext uri="{BB962C8B-B14F-4D97-AF65-F5344CB8AC3E}">
        <p14:creationId xmlns:p14="http://schemas.microsoft.com/office/powerpoint/2010/main" xmlns="" val="34412043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3">
    <p:spTree>
      <p:nvGrpSpPr>
        <p:cNvPr id="1" name=""/>
        <p:cNvGrpSpPr/>
        <p:nvPr/>
      </p:nvGrpSpPr>
      <p:grpSpPr>
        <a:xfrm>
          <a:off x="0" y="0"/>
          <a:ext cx="0" cy="0"/>
          <a:chOff x="0" y="0"/>
          <a:chExt cx="0" cy="0"/>
        </a:xfrm>
      </p:grpSpPr>
      <p:sp>
        <p:nvSpPr>
          <p:cNvPr id="3" name="Picture Placeholder 2"/>
          <p:cNvSpPr>
            <a:spLocks noGrp="1"/>
          </p:cNvSpPr>
          <p:nvPr>
            <p:ph type="pic" idx="1" hasCustomPrompt="1"/>
          </p:nvPr>
        </p:nvSpPr>
        <p:spPr>
          <a:xfrm>
            <a:off x="457201" y="1237110"/>
            <a:ext cx="5945657" cy="3157199"/>
          </a:xfrm>
        </p:spPr>
        <p:txBody>
          <a:bodyPr>
            <a:no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to insert picture</a:t>
            </a:r>
          </a:p>
        </p:txBody>
      </p:sp>
      <p:sp>
        <p:nvSpPr>
          <p:cNvPr id="7" name="Slide Number Placeholder 6"/>
          <p:cNvSpPr>
            <a:spLocks noGrp="1"/>
          </p:cNvSpPr>
          <p:nvPr>
            <p:ph type="sldNum" sz="quarter" idx="12"/>
          </p:nvPr>
        </p:nvSpPr>
        <p:spPr>
          <a:xfrm>
            <a:off x="8424863" y="4767263"/>
            <a:ext cx="261937" cy="273844"/>
          </a:xfrm>
        </p:spPr>
        <p:txBody>
          <a:bodyPr>
            <a:noAutofit/>
          </a:bodyPr>
          <a:lstStyle/>
          <a:p>
            <a:fld id="{2066355A-084C-D24E-9AD2-7E4FC41EA627}" type="slidenum">
              <a:rPr lang="en-US" smtClean="0"/>
              <a:pPr/>
              <a:t>‹#›</a:t>
            </a:fld>
            <a:endParaRPr lang="en-US"/>
          </a:p>
        </p:txBody>
      </p:sp>
      <p:sp>
        <p:nvSpPr>
          <p:cNvPr id="8" name="Round Single Corner Rectangle 7"/>
          <p:cNvSpPr/>
          <p:nvPr userDrawn="1"/>
        </p:nvSpPr>
        <p:spPr>
          <a:xfrm>
            <a:off x="6402858" y="1238369"/>
            <a:ext cx="2283943" cy="3154680"/>
          </a:xfrm>
          <a:prstGeom prst="round1Rect">
            <a:avLst>
              <a:gd name="adj" fmla="val 36478"/>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solidFill>
                <a:schemeClr val="bg1"/>
              </a:solidFill>
            </a:endParaRPr>
          </a:p>
        </p:txBody>
      </p:sp>
      <p:sp>
        <p:nvSpPr>
          <p:cNvPr id="2" name="Title 1"/>
          <p:cNvSpPr>
            <a:spLocks noGrp="1"/>
          </p:cNvSpPr>
          <p:nvPr>
            <p:ph type="title"/>
          </p:nvPr>
        </p:nvSpPr>
        <p:spPr>
          <a:xfrm>
            <a:off x="457200" y="205740"/>
            <a:ext cx="8229600" cy="857250"/>
          </a:xfrm>
        </p:spPr>
        <p:txBody>
          <a:bodyPr vert="horz" lIns="0" tIns="45720" rIns="91440" bIns="45720" rtlCol="0" anchor="ctr">
            <a:noAutofit/>
          </a:bodyPr>
          <a:lstStyle>
            <a:lvl1pPr>
              <a:defRPr lang="en-US"/>
            </a:lvl1pPr>
          </a:lstStyle>
          <a:p>
            <a:pPr lvl="0"/>
            <a:r>
              <a:rPr lang="en-US" dirty="0"/>
              <a:t>Click to edit Master title style</a:t>
            </a:r>
          </a:p>
        </p:txBody>
      </p:sp>
      <p:sp>
        <p:nvSpPr>
          <p:cNvPr id="4" name="Text Placeholder 3"/>
          <p:cNvSpPr>
            <a:spLocks noGrp="1"/>
          </p:cNvSpPr>
          <p:nvPr>
            <p:ph type="body" sz="half" idx="2"/>
          </p:nvPr>
        </p:nvSpPr>
        <p:spPr>
          <a:xfrm>
            <a:off x="6553964" y="2398403"/>
            <a:ext cx="1990696" cy="1891374"/>
          </a:xfrm>
        </p:spPr>
        <p:txBody>
          <a:bodyPr>
            <a:noAutofit/>
          </a:bodyPr>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Slide Number Placeholder 5"/>
          <p:cNvSpPr txBox="1">
            <a:spLocks/>
          </p:cNvSpPr>
          <p:nvPr userDrawn="1"/>
        </p:nvSpPr>
        <p:spPr>
          <a:xfrm>
            <a:off x="2326798" y="4767263"/>
            <a:ext cx="6098065" cy="273844"/>
          </a:xfrm>
          <a:prstGeom prst="rect">
            <a:avLst/>
          </a:prstGeom>
        </p:spPr>
        <p:txBody>
          <a:bodyPr vert="horz" lIns="0" tIns="45720" rIns="0" bIns="45720" rtlCol="0" anchor="ctr">
            <a:noAutofit/>
          </a:bodyPr>
          <a:lstStyle>
            <a:defPPr>
              <a:defRPr lang="en-US"/>
            </a:defPPr>
            <a:lvl1pPr marL="0" algn="r" defTabSz="457200" rtl="0" eaLnBrk="1" latinLnBrk="0" hangingPunct="1">
              <a:defRPr sz="1050" kern="1200">
                <a:solidFill>
                  <a:srgbClr val="69727B"/>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tabLst/>
            </a:pPr>
            <a:r>
              <a:rPr lang="en-US" sz="900" dirty="0"/>
              <a:t>Copyright (c) 2018 CompTIA Properties, LLC. All Rights Reserved.  |  </a:t>
            </a:r>
            <a:r>
              <a:rPr lang="en-US" sz="900" dirty="0" err="1"/>
              <a:t>CompTIA.org</a:t>
            </a:r>
            <a:endParaRPr lang="en-US" sz="900" dirty="0"/>
          </a:p>
        </p:txBody>
      </p:sp>
      <p:pic>
        <p:nvPicPr>
          <p:cNvPr id="11" name="Picture 10" descr="CompTIA_logo.wmf"/>
          <p:cNvPicPr>
            <a:picLocks noChangeAspect="1"/>
          </p:cNvPicPr>
          <p:nvPr userDrawn="1"/>
        </p:nvPicPr>
        <p:blipFill>
          <a:blip r:embed="rId2" cstate="email">
            <a:extLst>
              <a:ext uri="{28A0092B-C50C-407E-A947-70E740481C1C}">
                <a14:useLocalDpi xmlns:a14="http://schemas.microsoft.com/office/drawing/2010/main" xmlns=""/>
              </a:ext>
            </a:extLst>
          </a:blip>
          <a:stretch>
            <a:fillRect/>
          </a:stretch>
        </p:blipFill>
        <p:spPr>
          <a:xfrm>
            <a:off x="457200" y="4854045"/>
            <a:ext cx="612648" cy="131064"/>
          </a:xfrm>
          <a:prstGeom prst="rect">
            <a:avLst/>
          </a:prstGeom>
        </p:spPr>
      </p:pic>
    </p:spTree>
    <p:extLst>
      <p:ext uri="{BB962C8B-B14F-4D97-AF65-F5344CB8AC3E}">
        <p14:creationId xmlns:p14="http://schemas.microsoft.com/office/powerpoint/2010/main" xmlns="" val="42390240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Closing Slide">
    <p:spTree>
      <p:nvGrpSpPr>
        <p:cNvPr id="1" name=""/>
        <p:cNvGrpSpPr/>
        <p:nvPr/>
      </p:nvGrpSpPr>
      <p:grpSpPr>
        <a:xfrm>
          <a:off x="0" y="0"/>
          <a:ext cx="0" cy="0"/>
          <a:chOff x="0" y="0"/>
          <a:chExt cx="0" cy="0"/>
        </a:xfrm>
      </p:grpSpPr>
      <p:sp>
        <p:nvSpPr>
          <p:cNvPr id="3" name="Round Diagonal Corner Rectangle 2"/>
          <p:cNvSpPr/>
          <p:nvPr userDrawn="1"/>
        </p:nvSpPr>
        <p:spPr>
          <a:xfrm>
            <a:off x="457200" y="331611"/>
            <a:ext cx="8229600" cy="4430890"/>
          </a:xfrm>
          <a:prstGeom prst="round2DiagRect">
            <a:avLst>
              <a:gd name="adj1" fmla="val 0"/>
              <a:gd name="adj2" fmla="val 9418"/>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itle 1"/>
          <p:cNvSpPr>
            <a:spLocks noGrp="1"/>
          </p:cNvSpPr>
          <p:nvPr>
            <p:ph type="title"/>
          </p:nvPr>
        </p:nvSpPr>
        <p:spPr>
          <a:xfrm>
            <a:off x="722313" y="1955144"/>
            <a:ext cx="7772400" cy="1021556"/>
          </a:xfrm>
        </p:spPr>
        <p:txBody>
          <a:bodyPr anchor="ctr">
            <a:noAutofit/>
          </a:bodyPr>
          <a:lstStyle>
            <a:lvl1pPr algn="l">
              <a:defRPr sz="4000" b="1" cap="all">
                <a:solidFill>
                  <a:srgbClr val="FFFFFF"/>
                </a:solidFill>
              </a:defRPr>
            </a:lvl1pPr>
          </a:lstStyle>
          <a:p>
            <a:r>
              <a:rPr lang="en-US" dirty="0"/>
              <a:t>Click to edit Master title style</a:t>
            </a:r>
          </a:p>
        </p:txBody>
      </p:sp>
    </p:spTree>
    <p:extLst>
      <p:ext uri="{BB962C8B-B14F-4D97-AF65-F5344CB8AC3E}">
        <p14:creationId xmlns:p14="http://schemas.microsoft.com/office/powerpoint/2010/main" xmlns="" val="667458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Slide with Imag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724771" y="1882821"/>
            <a:ext cx="3694458" cy="300156"/>
          </a:xfrm>
        </p:spPr>
        <p:txBody>
          <a:bodyPr lIns="0" rIns="0" anchor="b">
            <a:noAutofit/>
          </a:bodyPr>
          <a:lstStyle>
            <a:lvl1pPr algn="l">
              <a:defRPr sz="1800">
                <a:solidFill>
                  <a:srgbClr val="FF0000"/>
                </a:solidFill>
              </a:defRPr>
            </a:lvl1pPr>
          </a:lstStyle>
          <a:p>
            <a:r>
              <a:rPr lang="en-US" dirty="0"/>
              <a:t>CLICK TO EDIT MASTER TITLE STYLE</a:t>
            </a:r>
          </a:p>
        </p:txBody>
      </p:sp>
      <p:sp>
        <p:nvSpPr>
          <p:cNvPr id="3" name="Subtitle 2"/>
          <p:cNvSpPr>
            <a:spLocks noGrp="1"/>
          </p:cNvSpPr>
          <p:nvPr>
            <p:ph type="subTitle" idx="1"/>
          </p:nvPr>
        </p:nvSpPr>
        <p:spPr>
          <a:xfrm>
            <a:off x="2724771" y="2190032"/>
            <a:ext cx="3694459" cy="1098135"/>
          </a:xfrm>
        </p:spPr>
        <p:txBody>
          <a:bodyPr lIns="0" rIns="0">
            <a:noAutofit/>
          </a:bodyPr>
          <a:lstStyle>
            <a:lvl1pPr marL="0" indent="0" algn="l">
              <a:lnSpc>
                <a:spcPct val="100000"/>
              </a:lnSpc>
              <a:spcBef>
                <a:spcPts val="0"/>
              </a:spcBef>
              <a:buNone/>
              <a:defRPr sz="1200">
                <a:solidFill>
                  <a:srgbClr val="576068"/>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6" name="Title 1"/>
          <p:cNvSpPr txBox="1">
            <a:spLocks/>
          </p:cNvSpPr>
          <p:nvPr userDrawn="1"/>
        </p:nvSpPr>
        <p:spPr>
          <a:xfrm>
            <a:off x="457200" y="205979"/>
            <a:ext cx="8229600" cy="857250"/>
          </a:xfrm>
          <a:prstGeom prst="rect">
            <a:avLst/>
          </a:prstGeom>
        </p:spPr>
        <p:txBody>
          <a:bodyPr vert="horz" lIns="0" tIns="45720" rIns="91440" bIns="45720" rtlCol="0" anchor="ctr">
            <a:noAutofit/>
          </a:bodyPr>
          <a:lstStyle>
            <a:lvl1pPr algn="l" defTabSz="457200" rtl="0" eaLnBrk="1" latinLnBrk="0" hangingPunct="1">
              <a:spcBef>
                <a:spcPct val="0"/>
              </a:spcBef>
              <a:buNone/>
              <a:defRPr sz="2800" b="1" kern="1200">
                <a:solidFill>
                  <a:srgbClr val="69727B"/>
                </a:solidFill>
                <a:latin typeface="+mj-lt"/>
                <a:ea typeface="+mj-ea"/>
                <a:cs typeface="+mj-cs"/>
              </a:defRPr>
            </a:lvl1pPr>
          </a:lstStyle>
          <a:p>
            <a:r>
              <a:rPr lang="en-US" dirty="0"/>
              <a:t>For more information contact:</a:t>
            </a:r>
          </a:p>
        </p:txBody>
      </p:sp>
      <p:sp>
        <p:nvSpPr>
          <p:cNvPr id="7" name="Slide Number Placeholder 6"/>
          <p:cNvSpPr>
            <a:spLocks noGrp="1"/>
          </p:cNvSpPr>
          <p:nvPr>
            <p:ph type="sldNum" sz="quarter" idx="12"/>
          </p:nvPr>
        </p:nvSpPr>
        <p:spPr>
          <a:xfrm>
            <a:off x="8424863" y="4767263"/>
            <a:ext cx="261937" cy="273844"/>
          </a:xfrm>
        </p:spPr>
        <p:txBody>
          <a:bodyPr>
            <a:noAutofit/>
          </a:bodyPr>
          <a:lstStyle/>
          <a:p>
            <a:fld id="{2066355A-084C-D24E-9AD2-7E4FC41EA627}" type="slidenum">
              <a:rPr lang="en-US" smtClean="0"/>
              <a:pPr/>
              <a:t>‹#›</a:t>
            </a:fld>
            <a:endParaRPr lang="en-US"/>
          </a:p>
        </p:txBody>
      </p:sp>
      <p:sp>
        <p:nvSpPr>
          <p:cNvPr id="8" name="Slide Number Placeholder 5"/>
          <p:cNvSpPr txBox="1">
            <a:spLocks/>
          </p:cNvSpPr>
          <p:nvPr userDrawn="1"/>
        </p:nvSpPr>
        <p:spPr>
          <a:xfrm>
            <a:off x="2326798" y="4767263"/>
            <a:ext cx="6098065" cy="273844"/>
          </a:xfrm>
          <a:prstGeom prst="rect">
            <a:avLst/>
          </a:prstGeom>
        </p:spPr>
        <p:txBody>
          <a:bodyPr vert="horz" lIns="0" tIns="45720" rIns="0" bIns="45720" rtlCol="0" anchor="ctr">
            <a:noAutofit/>
          </a:bodyPr>
          <a:lstStyle>
            <a:defPPr>
              <a:defRPr lang="en-US"/>
            </a:defPPr>
            <a:lvl1pPr marL="0" algn="r" defTabSz="457200" rtl="0" eaLnBrk="1" latinLnBrk="0" hangingPunct="1">
              <a:defRPr sz="1050" kern="1200">
                <a:solidFill>
                  <a:srgbClr val="69727B"/>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tabLst/>
            </a:pPr>
            <a:r>
              <a:rPr lang="en-US" sz="900" dirty="0"/>
              <a:t>Copyright (c) 2018 CompTIA Properties, LLC. All Rights Reserved.  |  </a:t>
            </a:r>
            <a:r>
              <a:rPr lang="en-US" sz="900" dirty="0" err="1"/>
              <a:t>CompTIA.org</a:t>
            </a:r>
            <a:endParaRPr lang="en-US" sz="900" dirty="0"/>
          </a:p>
        </p:txBody>
      </p:sp>
      <p:pic>
        <p:nvPicPr>
          <p:cNvPr id="10" name="Picture 9" descr="CompTIA_logo.wmf"/>
          <p:cNvPicPr>
            <a:picLocks noChangeAspect="1"/>
          </p:cNvPicPr>
          <p:nvPr userDrawn="1"/>
        </p:nvPicPr>
        <p:blipFill>
          <a:blip r:embed="rId2" cstate="email">
            <a:extLst>
              <a:ext uri="{28A0092B-C50C-407E-A947-70E740481C1C}">
                <a14:useLocalDpi xmlns:a14="http://schemas.microsoft.com/office/drawing/2010/main" xmlns=""/>
              </a:ext>
            </a:extLst>
          </a:blip>
          <a:stretch>
            <a:fillRect/>
          </a:stretch>
        </p:blipFill>
        <p:spPr>
          <a:xfrm>
            <a:off x="457200" y="4854045"/>
            <a:ext cx="612648" cy="131064"/>
          </a:xfrm>
          <a:prstGeom prst="rect">
            <a:avLst/>
          </a:prstGeom>
        </p:spPr>
      </p:pic>
    </p:spTree>
    <p:extLst>
      <p:ext uri="{BB962C8B-B14F-4D97-AF65-F5344CB8AC3E}">
        <p14:creationId xmlns:p14="http://schemas.microsoft.com/office/powerpoint/2010/main" xmlns="" val="34556186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ontent Page">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Click to edit Master title style</a:t>
            </a:r>
          </a:p>
        </p:txBody>
      </p:sp>
      <p:sp>
        <p:nvSpPr>
          <p:cNvPr id="3" name="Content Placeholder 2"/>
          <p:cNvSpPr>
            <a:spLocks noGrp="1"/>
          </p:cNvSpPr>
          <p:nvPr>
            <p:ph idx="1"/>
          </p:nvPr>
        </p:nvSpPr>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8436858" y="4767263"/>
            <a:ext cx="249942" cy="273844"/>
          </a:xfrm>
        </p:spPr>
        <p:txBody>
          <a:bodyPr>
            <a:noAutofit/>
          </a:bodyPr>
          <a:lstStyle/>
          <a:p>
            <a:fld id="{2066355A-084C-D24E-9AD2-7E4FC41EA627}" type="slidenum">
              <a:rPr lang="en-US" smtClean="0"/>
              <a:pPr/>
              <a:t>‹#›</a:t>
            </a:fld>
            <a:endParaRPr lang="en-US" dirty="0"/>
          </a:p>
        </p:txBody>
      </p:sp>
      <p:sp>
        <p:nvSpPr>
          <p:cNvPr id="5" name="Slide Number Placeholder 5"/>
          <p:cNvSpPr txBox="1">
            <a:spLocks/>
          </p:cNvSpPr>
          <p:nvPr userDrawn="1"/>
        </p:nvSpPr>
        <p:spPr>
          <a:xfrm>
            <a:off x="3436910" y="4767263"/>
            <a:ext cx="4999948" cy="273844"/>
          </a:xfrm>
          <a:prstGeom prst="rect">
            <a:avLst/>
          </a:prstGeom>
        </p:spPr>
        <p:txBody>
          <a:bodyPr vert="horz" lIns="0" tIns="45720" rIns="0" bIns="45720" rtlCol="0" anchor="ctr">
            <a:noAutofit/>
          </a:bodyPr>
          <a:lstStyle>
            <a:defPPr>
              <a:defRPr lang="en-US"/>
            </a:defPPr>
            <a:lvl1pPr marL="0" algn="r" defTabSz="457200" rtl="0" eaLnBrk="1" latinLnBrk="0" hangingPunct="1">
              <a:defRPr sz="1050" kern="1200">
                <a:solidFill>
                  <a:srgbClr val="69727B"/>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tabLst/>
            </a:pPr>
            <a:r>
              <a:rPr lang="en-US" sz="900" dirty="0"/>
              <a:t>Copyright (c) 2018 CompTIA Properties, LLC. All Rights Reserved.  |  </a:t>
            </a:r>
            <a:r>
              <a:rPr lang="en-US" sz="900" dirty="0" err="1"/>
              <a:t>CompTIA.org</a:t>
            </a:r>
            <a:endParaRPr lang="en-US" sz="900" dirty="0"/>
          </a:p>
        </p:txBody>
      </p:sp>
      <p:pic>
        <p:nvPicPr>
          <p:cNvPr id="8" name="Picture 7" descr="CompTIA_logo.wmf"/>
          <p:cNvPicPr>
            <a:picLocks noChangeAspect="1"/>
          </p:cNvPicPr>
          <p:nvPr userDrawn="1"/>
        </p:nvPicPr>
        <p:blipFill>
          <a:blip r:embed="rId2" cstate="email">
            <a:extLst>
              <a:ext uri="{28A0092B-C50C-407E-A947-70E740481C1C}">
                <a14:useLocalDpi xmlns:a14="http://schemas.microsoft.com/office/drawing/2010/main" xmlns=""/>
              </a:ext>
            </a:extLst>
          </a:blip>
          <a:stretch>
            <a:fillRect/>
          </a:stretch>
        </p:blipFill>
        <p:spPr>
          <a:xfrm>
            <a:off x="457200" y="4854045"/>
            <a:ext cx="612648" cy="131064"/>
          </a:xfrm>
          <a:prstGeom prst="rect">
            <a:avLst/>
          </a:prstGeom>
        </p:spPr>
      </p:pic>
    </p:spTree>
    <p:extLst>
      <p:ext uri="{BB962C8B-B14F-4D97-AF65-F5344CB8AC3E}">
        <p14:creationId xmlns:p14="http://schemas.microsoft.com/office/powerpoint/2010/main" xmlns="" val="32203822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Title Slide with Image">
    <p:spTree>
      <p:nvGrpSpPr>
        <p:cNvPr id="1" name=""/>
        <p:cNvGrpSpPr/>
        <p:nvPr/>
      </p:nvGrpSpPr>
      <p:grpSpPr>
        <a:xfrm>
          <a:off x="0" y="0"/>
          <a:ext cx="0" cy="0"/>
          <a:chOff x="0" y="0"/>
          <a:chExt cx="0" cy="0"/>
        </a:xfrm>
      </p:grpSpPr>
      <p:sp>
        <p:nvSpPr>
          <p:cNvPr id="9" name="Picture Placeholder 8"/>
          <p:cNvSpPr>
            <a:spLocks noGrp="1"/>
          </p:cNvSpPr>
          <p:nvPr>
            <p:ph type="pic" sz="quarter" idx="10" hasCustomPrompt="1"/>
          </p:nvPr>
        </p:nvSpPr>
        <p:spPr>
          <a:xfrm>
            <a:off x="1807098" y="1862669"/>
            <a:ext cx="1896238" cy="1425498"/>
          </a:xfrm>
          <a:prstGeom prst="round2DiagRect">
            <a:avLst>
              <a:gd name="adj1" fmla="val 0"/>
              <a:gd name="adj2" fmla="val 14654"/>
            </a:avLst>
          </a:prstGeom>
          <a:solidFill>
            <a:schemeClr val="bg1">
              <a:lumMod val="85000"/>
            </a:schemeClr>
          </a:solidFill>
          <a:ln>
            <a:noFill/>
          </a:ln>
        </p:spPr>
        <p:txBody>
          <a:bodyPr/>
          <a:lstStyle>
            <a:lvl1pPr marL="0" indent="0">
              <a:buNone/>
              <a:defRPr/>
            </a:lvl1pPr>
          </a:lstStyle>
          <a:p>
            <a:r>
              <a:rPr lang="en-US" dirty="0"/>
              <a:t>Click to insert picture</a:t>
            </a:r>
          </a:p>
        </p:txBody>
      </p:sp>
      <p:sp>
        <p:nvSpPr>
          <p:cNvPr id="2" name="Title 1"/>
          <p:cNvSpPr>
            <a:spLocks noGrp="1"/>
          </p:cNvSpPr>
          <p:nvPr>
            <p:ph type="ctrTitle" hasCustomPrompt="1"/>
          </p:nvPr>
        </p:nvSpPr>
        <p:spPr>
          <a:xfrm>
            <a:off x="3854309" y="1882821"/>
            <a:ext cx="3694458" cy="300156"/>
          </a:xfrm>
        </p:spPr>
        <p:txBody>
          <a:bodyPr lIns="0" rIns="0" anchor="b">
            <a:noAutofit/>
          </a:bodyPr>
          <a:lstStyle>
            <a:lvl1pPr algn="l">
              <a:defRPr sz="1800">
                <a:solidFill>
                  <a:srgbClr val="FF0000"/>
                </a:solidFill>
              </a:defRPr>
            </a:lvl1pPr>
          </a:lstStyle>
          <a:p>
            <a:r>
              <a:rPr lang="en-US" dirty="0"/>
              <a:t>CLICK TO EDIT MASTER TITLE STYLE</a:t>
            </a:r>
          </a:p>
        </p:txBody>
      </p:sp>
      <p:sp>
        <p:nvSpPr>
          <p:cNvPr id="3" name="Subtitle 2"/>
          <p:cNvSpPr>
            <a:spLocks noGrp="1"/>
          </p:cNvSpPr>
          <p:nvPr>
            <p:ph type="subTitle" idx="1"/>
          </p:nvPr>
        </p:nvSpPr>
        <p:spPr>
          <a:xfrm>
            <a:off x="3854309" y="2190032"/>
            <a:ext cx="3694459" cy="1098135"/>
          </a:xfrm>
        </p:spPr>
        <p:txBody>
          <a:bodyPr lIns="0" rIns="0">
            <a:noAutofit/>
          </a:bodyPr>
          <a:lstStyle>
            <a:lvl1pPr marL="0" indent="0" algn="l">
              <a:lnSpc>
                <a:spcPct val="100000"/>
              </a:lnSpc>
              <a:spcBef>
                <a:spcPts val="0"/>
              </a:spcBef>
              <a:buNone/>
              <a:defRPr sz="1200">
                <a:solidFill>
                  <a:srgbClr val="576068"/>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6" name="Slide Number Placeholder 6"/>
          <p:cNvSpPr>
            <a:spLocks noGrp="1"/>
          </p:cNvSpPr>
          <p:nvPr>
            <p:ph type="sldNum" sz="quarter" idx="12"/>
          </p:nvPr>
        </p:nvSpPr>
        <p:spPr>
          <a:xfrm>
            <a:off x="8424863" y="4767263"/>
            <a:ext cx="261937" cy="273844"/>
          </a:xfrm>
        </p:spPr>
        <p:txBody>
          <a:bodyPr>
            <a:noAutofit/>
          </a:bodyPr>
          <a:lstStyle/>
          <a:p>
            <a:fld id="{2066355A-084C-D24E-9AD2-7E4FC41EA627}" type="slidenum">
              <a:rPr lang="en-US" smtClean="0"/>
              <a:pPr/>
              <a:t>‹#›</a:t>
            </a:fld>
            <a:endParaRPr lang="en-US"/>
          </a:p>
        </p:txBody>
      </p:sp>
      <p:sp>
        <p:nvSpPr>
          <p:cNvPr id="7" name="Slide Number Placeholder 5"/>
          <p:cNvSpPr txBox="1">
            <a:spLocks/>
          </p:cNvSpPr>
          <p:nvPr userDrawn="1"/>
        </p:nvSpPr>
        <p:spPr>
          <a:xfrm>
            <a:off x="2326798" y="4767263"/>
            <a:ext cx="6098065" cy="273844"/>
          </a:xfrm>
          <a:prstGeom prst="rect">
            <a:avLst/>
          </a:prstGeom>
        </p:spPr>
        <p:txBody>
          <a:bodyPr vert="horz" lIns="0" tIns="45720" rIns="0" bIns="45720" rtlCol="0" anchor="ctr">
            <a:noAutofit/>
          </a:bodyPr>
          <a:lstStyle>
            <a:defPPr>
              <a:defRPr lang="en-US"/>
            </a:defPPr>
            <a:lvl1pPr marL="0" algn="r" defTabSz="457200" rtl="0" eaLnBrk="1" latinLnBrk="0" hangingPunct="1">
              <a:defRPr sz="1050" kern="1200">
                <a:solidFill>
                  <a:srgbClr val="69727B"/>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tabLst/>
            </a:pPr>
            <a:r>
              <a:rPr lang="en-US" sz="900" dirty="0"/>
              <a:t>Copyright (c) 2018 CompTIA Properties, LLC. All Rights Reserved.  |  </a:t>
            </a:r>
            <a:r>
              <a:rPr lang="en-US" sz="900" dirty="0" err="1"/>
              <a:t>CompTIA.org</a:t>
            </a:r>
            <a:endParaRPr lang="en-US" sz="900" dirty="0"/>
          </a:p>
        </p:txBody>
      </p:sp>
      <p:sp>
        <p:nvSpPr>
          <p:cNvPr id="10" name="Title 1"/>
          <p:cNvSpPr txBox="1">
            <a:spLocks/>
          </p:cNvSpPr>
          <p:nvPr userDrawn="1"/>
        </p:nvSpPr>
        <p:spPr>
          <a:xfrm>
            <a:off x="457200" y="205979"/>
            <a:ext cx="8229600" cy="857250"/>
          </a:xfrm>
          <a:prstGeom prst="rect">
            <a:avLst/>
          </a:prstGeom>
        </p:spPr>
        <p:txBody>
          <a:bodyPr vert="horz" lIns="0" tIns="45720" rIns="91440" bIns="45720" rtlCol="0" anchor="ctr">
            <a:noAutofit/>
          </a:bodyPr>
          <a:lstStyle>
            <a:lvl1pPr algn="l" defTabSz="457200" rtl="0" eaLnBrk="1" latinLnBrk="0" hangingPunct="1">
              <a:spcBef>
                <a:spcPct val="0"/>
              </a:spcBef>
              <a:buNone/>
              <a:defRPr sz="2800" b="1" kern="1200">
                <a:solidFill>
                  <a:srgbClr val="69727B"/>
                </a:solidFill>
                <a:latin typeface="+mj-lt"/>
                <a:ea typeface="+mj-ea"/>
                <a:cs typeface="+mj-cs"/>
              </a:defRPr>
            </a:lvl1pPr>
          </a:lstStyle>
          <a:p>
            <a:r>
              <a:rPr lang="en-US" dirty="0"/>
              <a:t>For more information contact:</a:t>
            </a:r>
          </a:p>
        </p:txBody>
      </p:sp>
      <p:pic>
        <p:nvPicPr>
          <p:cNvPr id="11" name="Picture 10" descr="CompTIA_logo.wmf"/>
          <p:cNvPicPr>
            <a:picLocks noChangeAspect="1"/>
          </p:cNvPicPr>
          <p:nvPr userDrawn="1"/>
        </p:nvPicPr>
        <p:blipFill>
          <a:blip r:embed="rId2" cstate="email">
            <a:extLst>
              <a:ext uri="{28A0092B-C50C-407E-A947-70E740481C1C}">
                <a14:useLocalDpi xmlns:a14="http://schemas.microsoft.com/office/drawing/2010/main" xmlns=""/>
              </a:ext>
            </a:extLst>
          </a:blip>
          <a:stretch>
            <a:fillRect/>
          </a:stretch>
        </p:blipFill>
        <p:spPr>
          <a:xfrm>
            <a:off x="457200" y="4854045"/>
            <a:ext cx="612648" cy="131064"/>
          </a:xfrm>
          <a:prstGeom prst="rect">
            <a:avLst/>
          </a:prstGeom>
        </p:spPr>
      </p:pic>
    </p:spTree>
    <p:extLst>
      <p:ext uri="{BB962C8B-B14F-4D97-AF65-F5344CB8AC3E}">
        <p14:creationId xmlns:p14="http://schemas.microsoft.com/office/powerpoint/2010/main" xmlns="" val="42016811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E2DF975-CA2A-4A7C-80AB-59DC8C8871B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36A0299C-E15C-48E4-817E-93A47249E6BC}"/>
              </a:ext>
            </a:extLst>
          </p:cNvPr>
          <p:cNvSpPr>
            <a:spLocks noGrp="1"/>
          </p:cNvSpPr>
          <p:nvPr>
            <p:ph type="dt" sz="half" idx="10"/>
          </p:nvPr>
        </p:nvSpPr>
        <p:spPr/>
        <p:txBody>
          <a:bodyPr/>
          <a:lstStyle/>
          <a:p>
            <a:fld id="{718DF830-84EC-4541-9CE5-2E15E750B275}" type="datetimeFigureOut">
              <a:rPr lang="en-US" smtClean="0"/>
              <a:pPr/>
              <a:t>6/12/2018</a:t>
            </a:fld>
            <a:endParaRPr lang="en-US"/>
          </a:p>
        </p:txBody>
      </p:sp>
      <p:sp>
        <p:nvSpPr>
          <p:cNvPr id="4" name="Footer Placeholder 3">
            <a:extLst>
              <a:ext uri="{FF2B5EF4-FFF2-40B4-BE49-F238E27FC236}">
                <a16:creationId xmlns:a16="http://schemas.microsoft.com/office/drawing/2014/main" xmlns="" id="{0F1D58D1-219E-467B-A18B-3456CE4577A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0917EB4E-1FA8-425C-BCB3-92358950539A}"/>
              </a:ext>
            </a:extLst>
          </p:cNvPr>
          <p:cNvSpPr>
            <a:spLocks noGrp="1"/>
          </p:cNvSpPr>
          <p:nvPr>
            <p:ph type="sldNum" sz="quarter" idx="12"/>
          </p:nvPr>
        </p:nvSpPr>
        <p:spPr/>
        <p:txBody>
          <a:bodyPr/>
          <a:lstStyle/>
          <a:p>
            <a:fld id="{4C542ED4-BA0C-4A53-8626-146FF5567600}" type="slidenum">
              <a:rPr lang="en-US" smtClean="0"/>
              <a:pPr/>
              <a:t>‹#›</a:t>
            </a:fld>
            <a:endParaRPr lang="en-US"/>
          </a:p>
        </p:txBody>
      </p:sp>
    </p:spTree>
    <p:extLst>
      <p:ext uri="{BB962C8B-B14F-4D97-AF65-F5344CB8AC3E}">
        <p14:creationId xmlns:p14="http://schemas.microsoft.com/office/powerpoint/2010/main" xmlns="" val="29463449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Content Page">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Click to edit Master title style</a:t>
            </a:r>
          </a:p>
        </p:txBody>
      </p:sp>
      <p:sp>
        <p:nvSpPr>
          <p:cNvPr id="3" name="Content Placeholder 2"/>
          <p:cNvSpPr>
            <a:spLocks noGrp="1"/>
          </p:cNvSpPr>
          <p:nvPr>
            <p:ph idx="1"/>
          </p:nvPr>
        </p:nvSpPr>
        <p:spPr/>
        <p:txBody>
          <a:bodyPr>
            <a:noAutofit/>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6" name="Slide Number Placeholder 5"/>
          <p:cNvSpPr>
            <a:spLocks noGrp="1"/>
          </p:cNvSpPr>
          <p:nvPr>
            <p:ph type="sldNum" sz="quarter" idx="12"/>
          </p:nvPr>
        </p:nvSpPr>
        <p:spPr>
          <a:xfrm>
            <a:off x="8436858" y="4767263"/>
            <a:ext cx="249942" cy="273844"/>
          </a:xfrm>
        </p:spPr>
        <p:txBody>
          <a:bodyPr>
            <a:noAutofit/>
          </a:bodyPr>
          <a:lstStyle/>
          <a:p>
            <a:fld id="{2066355A-084C-D24E-9AD2-7E4FC41EA627}" type="slidenum">
              <a:rPr lang="en-US" smtClean="0"/>
              <a:pPr/>
              <a:t>‹#›</a:t>
            </a:fld>
            <a:endParaRPr lang="en-US" dirty="0"/>
          </a:p>
        </p:txBody>
      </p:sp>
      <p:sp>
        <p:nvSpPr>
          <p:cNvPr id="5" name="Slide Number Placeholder 5"/>
          <p:cNvSpPr txBox="1">
            <a:spLocks/>
          </p:cNvSpPr>
          <p:nvPr userDrawn="1"/>
        </p:nvSpPr>
        <p:spPr>
          <a:xfrm>
            <a:off x="3436910" y="4767263"/>
            <a:ext cx="4999948" cy="273844"/>
          </a:xfrm>
          <a:prstGeom prst="rect">
            <a:avLst/>
          </a:prstGeom>
        </p:spPr>
        <p:txBody>
          <a:bodyPr vert="horz" lIns="0" tIns="45720" rIns="0" bIns="45720" rtlCol="0" anchor="ctr">
            <a:noAutofit/>
          </a:bodyPr>
          <a:lstStyle>
            <a:defPPr>
              <a:defRPr lang="en-US"/>
            </a:defPPr>
            <a:lvl1pPr marL="0" algn="r" defTabSz="457200" rtl="0" eaLnBrk="1" latinLnBrk="0" hangingPunct="1">
              <a:defRPr sz="1050" kern="1200">
                <a:solidFill>
                  <a:srgbClr val="69727B"/>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tabLst/>
            </a:pPr>
            <a:r>
              <a:rPr lang="en-US" sz="900" dirty="0"/>
              <a:t>Copyright (c) 2018 CompTIA Properties, LLC. All Rights Reserved.  |  </a:t>
            </a:r>
            <a:r>
              <a:rPr lang="en-US" sz="900" dirty="0" err="1"/>
              <a:t>CompTIA.org</a:t>
            </a:r>
            <a:endParaRPr lang="en-US" sz="900" dirty="0"/>
          </a:p>
        </p:txBody>
      </p:sp>
      <p:pic>
        <p:nvPicPr>
          <p:cNvPr id="7" name="Picture 6" descr="CompTIA_logo.wmf"/>
          <p:cNvPicPr>
            <a:picLocks noChangeAspect="1"/>
          </p:cNvPicPr>
          <p:nvPr userDrawn="1"/>
        </p:nvPicPr>
        <p:blipFill>
          <a:blip r:embed="rId2" cstate="email">
            <a:extLst>
              <a:ext uri="{28A0092B-C50C-407E-A947-70E740481C1C}">
                <a14:useLocalDpi xmlns:a14="http://schemas.microsoft.com/office/drawing/2010/main" xmlns=""/>
              </a:ext>
            </a:extLst>
          </a:blip>
          <a:stretch>
            <a:fillRect/>
          </a:stretch>
        </p:blipFill>
        <p:spPr>
          <a:xfrm>
            <a:off x="457200" y="4854045"/>
            <a:ext cx="612648" cy="131064"/>
          </a:xfrm>
          <a:prstGeom prst="rect">
            <a:avLst/>
          </a:prstGeom>
        </p:spPr>
      </p:pic>
    </p:spTree>
    <p:extLst>
      <p:ext uri="{BB962C8B-B14F-4D97-AF65-F5344CB8AC3E}">
        <p14:creationId xmlns:p14="http://schemas.microsoft.com/office/powerpoint/2010/main" xmlns="" val="29642811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with Image">
    <p:spTree>
      <p:nvGrpSpPr>
        <p:cNvPr id="1" name=""/>
        <p:cNvGrpSpPr/>
        <p:nvPr/>
      </p:nvGrpSpPr>
      <p:grpSpPr>
        <a:xfrm>
          <a:off x="0" y="0"/>
          <a:ext cx="0" cy="0"/>
          <a:chOff x="0" y="0"/>
          <a:chExt cx="0" cy="0"/>
        </a:xfrm>
      </p:grpSpPr>
      <p:sp>
        <p:nvSpPr>
          <p:cNvPr id="9" name="Picture Placeholder 8"/>
          <p:cNvSpPr>
            <a:spLocks noGrp="1"/>
          </p:cNvSpPr>
          <p:nvPr>
            <p:ph type="pic" sz="quarter" idx="10" hasCustomPrompt="1"/>
          </p:nvPr>
        </p:nvSpPr>
        <p:spPr>
          <a:xfrm>
            <a:off x="457200" y="332185"/>
            <a:ext cx="8229600" cy="2744390"/>
          </a:xfrm>
          <a:prstGeom prst="round2DiagRect">
            <a:avLst>
              <a:gd name="adj1" fmla="val 0"/>
              <a:gd name="adj2" fmla="val 14654"/>
            </a:avLst>
          </a:prstGeom>
        </p:spPr>
        <p:txBody>
          <a:bodyPr/>
          <a:lstStyle>
            <a:lvl1pPr marL="0" indent="0">
              <a:buNone/>
              <a:defRPr/>
            </a:lvl1pPr>
          </a:lstStyle>
          <a:p>
            <a:r>
              <a:rPr lang="en-US" dirty="0"/>
              <a:t>Click to insert picture</a:t>
            </a:r>
          </a:p>
        </p:txBody>
      </p:sp>
      <p:sp>
        <p:nvSpPr>
          <p:cNvPr id="2" name="Title 1"/>
          <p:cNvSpPr>
            <a:spLocks noGrp="1"/>
          </p:cNvSpPr>
          <p:nvPr>
            <p:ph type="ctrTitle"/>
          </p:nvPr>
        </p:nvSpPr>
        <p:spPr>
          <a:xfrm>
            <a:off x="457200" y="3111504"/>
            <a:ext cx="8229600" cy="663217"/>
          </a:xfrm>
        </p:spPr>
        <p:txBody>
          <a:bodyPr lIns="0" rIns="0" anchor="b">
            <a:noAutofit/>
          </a:bodyPr>
          <a:lstStyle>
            <a:lvl1pPr algn="l">
              <a:defRPr>
                <a:solidFill>
                  <a:srgbClr val="FF0000"/>
                </a:solidFill>
              </a:defRPr>
            </a:lvl1pPr>
          </a:lstStyle>
          <a:p>
            <a:r>
              <a:rPr lang="en-US" dirty="0"/>
              <a:t>Click to edit Master title style</a:t>
            </a:r>
          </a:p>
        </p:txBody>
      </p:sp>
      <p:sp>
        <p:nvSpPr>
          <p:cNvPr id="3" name="Subtitle 2"/>
          <p:cNvSpPr>
            <a:spLocks noGrp="1"/>
          </p:cNvSpPr>
          <p:nvPr>
            <p:ph type="subTitle" idx="1"/>
          </p:nvPr>
        </p:nvSpPr>
        <p:spPr>
          <a:xfrm>
            <a:off x="457200" y="3781776"/>
            <a:ext cx="6400800" cy="489656"/>
          </a:xfrm>
        </p:spPr>
        <p:txBody>
          <a:bodyPr lIns="0" rIns="0">
            <a:noAutofit/>
          </a:bodyPr>
          <a:lstStyle>
            <a:lvl1pPr marL="0" indent="0" algn="l">
              <a:buNone/>
              <a:defRPr sz="1600">
                <a:solidFill>
                  <a:srgbClr val="69727B"/>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pic>
        <p:nvPicPr>
          <p:cNvPr id="6" name="Picture 5" descr="CompTIA_logo.wmf"/>
          <p:cNvPicPr>
            <a:picLocks noChangeAspect="1"/>
          </p:cNvPicPr>
          <p:nvPr userDrawn="1"/>
        </p:nvPicPr>
        <p:blipFill>
          <a:blip r:embed="rId2" cstate="email">
            <a:extLst>
              <a:ext uri="{28A0092B-C50C-407E-A947-70E740481C1C}">
                <a14:useLocalDpi xmlns:a14="http://schemas.microsoft.com/office/drawing/2010/main" xmlns=""/>
              </a:ext>
            </a:extLst>
          </a:blip>
          <a:stretch>
            <a:fillRect/>
          </a:stretch>
        </p:blipFill>
        <p:spPr>
          <a:xfrm>
            <a:off x="3697111" y="4369323"/>
            <a:ext cx="1684782" cy="360426"/>
          </a:xfrm>
          <a:prstGeom prst="rect">
            <a:avLst/>
          </a:prstGeom>
        </p:spPr>
      </p:pic>
    </p:spTree>
    <p:extLst>
      <p:ext uri="{BB962C8B-B14F-4D97-AF65-F5344CB8AC3E}">
        <p14:creationId xmlns:p14="http://schemas.microsoft.com/office/powerpoint/2010/main" xmlns="" val="5000490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No Image or Icon">
    <p:spTree>
      <p:nvGrpSpPr>
        <p:cNvPr id="1" name=""/>
        <p:cNvGrpSpPr/>
        <p:nvPr/>
      </p:nvGrpSpPr>
      <p:grpSpPr>
        <a:xfrm>
          <a:off x="0" y="0"/>
          <a:ext cx="0" cy="0"/>
          <a:chOff x="0" y="0"/>
          <a:chExt cx="0" cy="0"/>
        </a:xfrm>
      </p:grpSpPr>
      <p:sp>
        <p:nvSpPr>
          <p:cNvPr id="7" name="Round Diagonal Corner Rectangle 6"/>
          <p:cNvSpPr/>
          <p:nvPr userDrawn="1"/>
        </p:nvSpPr>
        <p:spPr>
          <a:xfrm>
            <a:off x="457200" y="331611"/>
            <a:ext cx="8229600" cy="3443110"/>
          </a:xfrm>
          <a:prstGeom prst="round2DiagRect">
            <a:avLst>
              <a:gd name="adj1" fmla="val 0"/>
              <a:gd name="adj2" fmla="val 11792"/>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50366" y="1051278"/>
            <a:ext cx="7981244" cy="1100674"/>
          </a:xfrm>
        </p:spPr>
        <p:txBody>
          <a:bodyPr lIns="0" rIns="0" anchor="b">
            <a:noAutofit/>
          </a:bodyPr>
          <a:lstStyle>
            <a:lvl1pPr algn="l">
              <a:defRPr sz="3600">
                <a:solidFill>
                  <a:srgbClr val="FFFFFF"/>
                </a:solidFill>
              </a:defRPr>
            </a:lvl1pPr>
          </a:lstStyle>
          <a:p>
            <a:r>
              <a:rPr lang="en-US" dirty="0"/>
              <a:t>Click to edit Master title style</a:t>
            </a:r>
          </a:p>
        </p:txBody>
      </p:sp>
      <p:sp>
        <p:nvSpPr>
          <p:cNvPr id="3" name="Subtitle 2"/>
          <p:cNvSpPr>
            <a:spLocks noGrp="1"/>
          </p:cNvSpPr>
          <p:nvPr>
            <p:ph type="subTitle" idx="1"/>
          </p:nvPr>
        </p:nvSpPr>
        <p:spPr>
          <a:xfrm>
            <a:off x="650366" y="2159007"/>
            <a:ext cx="6207634" cy="489656"/>
          </a:xfrm>
        </p:spPr>
        <p:txBody>
          <a:bodyPr lIns="0" rIns="0">
            <a:noAutofit/>
          </a:bodyPr>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6" name="Picture 5" descr="CompTIA_logo.wmf"/>
          <p:cNvPicPr>
            <a:picLocks noChangeAspect="1"/>
          </p:cNvPicPr>
          <p:nvPr userDrawn="1"/>
        </p:nvPicPr>
        <p:blipFill>
          <a:blip r:embed="rId2" cstate="email">
            <a:extLst>
              <a:ext uri="{28A0092B-C50C-407E-A947-70E740481C1C}">
                <a14:useLocalDpi xmlns:a14="http://schemas.microsoft.com/office/drawing/2010/main" xmlns=""/>
              </a:ext>
            </a:extLst>
          </a:blip>
          <a:stretch>
            <a:fillRect/>
          </a:stretch>
        </p:blipFill>
        <p:spPr>
          <a:xfrm>
            <a:off x="3697111" y="4369323"/>
            <a:ext cx="1684782" cy="360426"/>
          </a:xfrm>
          <a:prstGeom prst="rect">
            <a:avLst/>
          </a:prstGeom>
        </p:spPr>
      </p:pic>
    </p:spTree>
    <p:extLst>
      <p:ext uri="{BB962C8B-B14F-4D97-AF65-F5344CB8AC3E}">
        <p14:creationId xmlns:p14="http://schemas.microsoft.com/office/powerpoint/2010/main" xmlns="" val="38868938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secHead" preserve="1">
  <p:cSld name="Section Header Orange">
    <p:spTree>
      <p:nvGrpSpPr>
        <p:cNvPr id="1" name=""/>
        <p:cNvGrpSpPr/>
        <p:nvPr/>
      </p:nvGrpSpPr>
      <p:grpSpPr>
        <a:xfrm>
          <a:off x="0" y="0"/>
          <a:ext cx="0" cy="0"/>
          <a:chOff x="0" y="0"/>
          <a:chExt cx="0" cy="0"/>
        </a:xfrm>
      </p:grpSpPr>
      <p:sp>
        <p:nvSpPr>
          <p:cNvPr id="5" name="Round Diagonal Corner Rectangle 4"/>
          <p:cNvSpPr/>
          <p:nvPr userDrawn="1"/>
        </p:nvSpPr>
        <p:spPr>
          <a:xfrm>
            <a:off x="457200" y="331611"/>
            <a:ext cx="8229600" cy="4325056"/>
          </a:xfrm>
          <a:prstGeom prst="round2DiagRect">
            <a:avLst>
              <a:gd name="adj1" fmla="val 0"/>
              <a:gd name="adj2" fmla="val 9418"/>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22313" y="1955144"/>
            <a:ext cx="7772400" cy="1021556"/>
          </a:xfrm>
        </p:spPr>
        <p:txBody>
          <a:bodyPr anchor="ctr">
            <a:noAutofit/>
          </a:bodyPr>
          <a:lstStyle>
            <a:lvl1pPr algn="l">
              <a:defRPr sz="4000" b="1" cap="all">
                <a:solidFill>
                  <a:srgbClr val="FFFFFF"/>
                </a:solidFill>
              </a:defRPr>
            </a:lvl1pPr>
          </a:lstStyle>
          <a:p>
            <a:r>
              <a:rPr lang="en-US" dirty="0"/>
              <a:t>Click to edit Master title style</a:t>
            </a:r>
          </a:p>
        </p:txBody>
      </p:sp>
      <p:sp>
        <p:nvSpPr>
          <p:cNvPr id="3" name="Text Placeholder 2"/>
          <p:cNvSpPr>
            <a:spLocks noGrp="1"/>
          </p:cNvSpPr>
          <p:nvPr>
            <p:ph type="body" idx="1"/>
          </p:nvPr>
        </p:nvSpPr>
        <p:spPr>
          <a:xfrm>
            <a:off x="722313" y="2977443"/>
            <a:ext cx="7772400" cy="384175"/>
          </a:xfrm>
        </p:spPr>
        <p:txBody>
          <a:bodyPr anchor="b">
            <a:noAutofit/>
          </a:bodyPr>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6" name="Slide Number Placeholder 5"/>
          <p:cNvSpPr>
            <a:spLocks noGrp="1"/>
          </p:cNvSpPr>
          <p:nvPr>
            <p:ph type="sldNum" sz="quarter" idx="12"/>
          </p:nvPr>
        </p:nvSpPr>
        <p:spPr/>
        <p:txBody>
          <a:bodyPr>
            <a:noAutofit/>
          </a:bodyPr>
          <a:lstStyle/>
          <a:p>
            <a:fld id="{91AF2B4D-6B12-4EDF-87BB-2B55CECB6611}" type="slidenum">
              <a:rPr lang="en-US" smtClean="0"/>
              <a:pPr/>
              <a:t>‹#›</a:t>
            </a:fld>
            <a:endParaRPr lang="en-US" dirty="0"/>
          </a:p>
        </p:txBody>
      </p:sp>
      <p:pic>
        <p:nvPicPr>
          <p:cNvPr id="8" name="Picture 7" descr="CompTIA_logo.wmf"/>
          <p:cNvPicPr>
            <a:picLocks noChangeAspect="1"/>
          </p:cNvPicPr>
          <p:nvPr userDrawn="1"/>
        </p:nvPicPr>
        <p:blipFill>
          <a:blip r:embed="rId2" cstate="email">
            <a:extLst>
              <a:ext uri="{28A0092B-C50C-407E-A947-70E740481C1C}">
                <a14:useLocalDpi xmlns:a14="http://schemas.microsoft.com/office/drawing/2010/main" xmlns=""/>
              </a:ext>
            </a:extLst>
          </a:blip>
          <a:stretch>
            <a:fillRect/>
          </a:stretch>
        </p:blipFill>
        <p:spPr>
          <a:xfrm>
            <a:off x="457200" y="4854045"/>
            <a:ext cx="612648" cy="131064"/>
          </a:xfrm>
          <a:prstGeom prst="rect">
            <a:avLst/>
          </a:prstGeom>
        </p:spPr>
      </p:pic>
    </p:spTree>
    <p:extLst>
      <p:ext uri="{BB962C8B-B14F-4D97-AF65-F5344CB8AC3E}">
        <p14:creationId xmlns:p14="http://schemas.microsoft.com/office/powerpoint/2010/main" xmlns="" val="11223948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secHead" preserve="1">
  <p:cSld name="Section Header Green">
    <p:spTree>
      <p:nvGrpSpPr>
        <p:cNvPr id="1" name=""/>
        <p:cNvGrpSpPr/>
        <p:nvPr/>
      </p:nvGrpSpPr>
      <p:grpSpPr>
        <a:xfrm>
          <a:off x="0" y="0"/>
          <a:ext cx="0" cy="0"/>
          <a:chOff x="0" y="0"/>
          <a:chExt cx="0" cy="0"/>
        </a:xfrm>
      </p:grpSpPr>
      <p:sp>
        <p:nvSpPr>
          <p:cNvPr id="5" name="Round Diagonal Corner Rectangle 4"/>
          <p:cNvSpPr/>
          <p:nvPr userDrawn="1"/>
        </p:nvSpPr>
        <p:spPr>
          <a:xfrm>
            <a:off x="457200" y="331611"/>
            <a:ext cx="8229600" cy="4325056"/>
          </a:xfrm>
          <a:prstGeom prst="round2DiagRect">
            <a:avLst>
              <a:gd name="adj1" fmla="val 0"/>
              <a:gd name="adj2" fmla="val 9418"/>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22313" y="1955144"/>
            <a:ext cx="7772400" cy="1021556"/>
          </a:xfrm>
        </p:spPr>
        <p:txBody>
          <a:bodyPr anchor="ctr">
            <a:noAutofit/>
          </a:bodyPr>
          <a:lstStyle>
            <a:lvl1pPr algn="l">
              <a:defRPr sz="4000" b="1" cap="all">
                <a:solidFill>
                  <a:srgbClr val="FFFFFF"/>
                </a:solidFill>
              </a:defRPr>
            </a:lvl1pPr>
          </a:lstStyle>
          <a:p>
            <a:r>
              <a:rPr lang="en-US" dirty="0"/>
              <a:t>Click to edit Master title style</a:t>
            </a:r>
          </a:p>
        </p:txBody>
      </p:sp>
      <p:sp>
        <p:nvSpPr>
          <p:cNvPr id="3" name="Text Placeholder 2"/>
          <p:cNvSpPr>
            <a:spLocks noGrp="1"/>
          </p:cNvSpPr>
          <p:nvPr>
            <p:ph type="body" idx="1"/>
          </p:nvPr>
        </p:nvSpPr>
        <p:spPr>
          <a:xfrm>
            <a:off x="722313" y="2977443"/>
            <a:ext cx="7772400" cy="384175"/>
          </a:xfrm>
        </p:spPr>
        <p:txBody>
          <a:bodyPr anchor="b">
            <a:noAutofit/>
          </a:bodyPr>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noAutofit/>
          </a:bodyPr>
          <a:lstStyle/>
          <a:p>
            <a:fld id="{91AF2B4D-6B12-4EDF-87BB-2B55CECB6611}" type="slidenum">
              <a:rPr lang="en-US" smtClean="0"/>
              <a:pPr/>
              <a:t>‹#›</a:t>
            </a:fld>
            <a:endParaRPr lang="en-US"/>
          </a:p>
        </p:txBody>
      </p:sp>
      <p:pic>
        <p:nvPicPr>
          <p:cNvPr id="8" name="Picture 7" descr="CompTIA_logo.wmf"/>
          <p:cNvPicPr>
            <a:picLocks noChangeAspect="1"/>
          </p:cNvPicPr>
          <p:nvPr userDrawn="1"/>
        </p:nvPicPr>
        <p:blipFill>
          <a:blip r:embed="rId2" cstate="email">
            <a:extLst>
              <a:ext uri="{28A0092B-C50C-407E-A947-70E740481C1C}">
                <a14:useLocalDpi xmlns:a14="http://schemas.microsoft.com/office/drawing/2010/main" xmlns=""/>
              </a:ext>
            </a:extLst>
          </a:blip>
          <a:stretch>
            <a:fillRect/>
          </a:stretch>
        </p:blipFill>
        <p:spPr>
          <a:xfrm>
            <a:off x="457200" y="4854045"/>
            <a:ext cx="612648" cy="131064"/>
          </a:xfrm>
          <a:prstGeom prst="rect">
            <a:avLst/>
          </a:prstGeom>
        </p:spPr>
      </p:pic>
    </p:spTree>
    <p:extLst>
      <p:ext uri="{BB962C8B-B14F-4D97-AF65-F5344CB8AC3E}">
        <p14:creationId xmlns:p14="http://schemas.microsoft.com/office/powerpoint/2010/main" xmlns="" val="1818714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secHead" preserve="1">
  <p:cSld name="Section Header Blue">
    <p:spTree>
      <p:nvGrpSpPr>
        <p:cNvPr id="1" name=""/>
        <p:cNvGrpSpPr/>
        <p:nvPr/>
      </p:nvGrpSpPr>
      <p:grpSpPr>
        <a:xfrm>
          <a:off x="0" y="0"/>
          <a:ext cx="0" cy="0"/>
          <a:chOff x="0" y="0"/>
          <a:chExt cx="0" cy="0"/>
        </a:xfrm>
      </p:grpSpPr>
      <p:sp>
        <p:nvSpPr>
          <p:cNvPr id="5" name="Round Diagonal Corner Rectangle 4"/>
          <p:cNvSpPr/>
          <p:nvPr userDrawn="1"/>
        </p:nvSpPr>
        <p:spPr>
          <a:xfrm>
            <a:off x="457200" y="331611"/>
            <a:ext cx="8229600" cy="4325056"/>
          </a:xfrm>
          <a:prstGeom prst="round2DiagRect">
            <a:avLst>
              <a:gd name="adj1" fmla="val 0"/>
              <a:gd name="adj2" fmla="val 9418"/>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22313" y="1955144"/>
            <a:ext cx="7772400" cy="1021556"/>
          </a:xfrm>
        </p:spPr>
        <p:txBody>
          <a:bodyPr anchor="ctr">
            <a:noAutofit/>
          </a:bodyPr>
          <a:lstStyle>
            <a:lvl1pPr algn="l">
              <a:defRPr sz="4000" b="1" cap="all">
                <a:solidFill>
                  <a:srgbClr val="FFFFFF"/>
                </a:solidFill>
              </a:defRPr>
            </a:lvl1pPr>
          </a:lstStyle>
          <a:p>
            <a:r>
              <a:rPr lang="en-US" dirty="0"/>
              <a:t>Click to edit Master title style</a:t>
            </a:r>
          </a:p>
        </p:txBody>
      </p:sp>
      <p:sp>
        <p:nvSpPr>
          <p:cNvPr id="3" name="Text Placeholder 2"/>
          <p:cNvSpPr>
            <a:spLocks noGrp="1"/>
          </p:cNvSpPr>
          <p:nvPr>
            <p:ph type="body" idx="1"/>
          </p:nvPr>
        </p:nvSpPr>
        <p:spPr>
          <a:xfrm>
            <a:off x="722313" y="2977443"/>
            <a:ext cx="7772400" cy="384175"/>
          </a:xfrm>
        </p:spPr>
        <p:txBody>
          <a:bodyPr anchor="b">
            <a:noAutofit/>
          </a:bodyPr>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noAutofit/>
          </a:bodyPr>
          <a:lstStyle/>
          <a:p>
            <a:fld id="{91AF2B4D-6B12-4EDF-87BB-2B55CECB6611}" type="slidenum">
              <a:rPr lang="en-US" smtClean="0"/>
              <a:pPr/>
              <a:t>‹#›</a:t>
            </a:fld>
            <a:endParaRPr lang="en-US"/>
          </a:p>
        </p:txBody>
      </p:sp>
      <p:pic>
        <p:nvPicPr>
          <p:cNvPr id="8" name="Picture 7" descr="CompTIA_logo.wmf"/>
          <p:cNvPicPr>
            <a:picLocks noChangeAspect="1"/>
          </p:cNvPicPr>
          <p:nvPr userDrawn="1"/>
        </p:nvPicPr>
        <p:blipFill>
          <a:blip r:embed="rId2" cstate="email">
            <a:extLst>
              <a:ext uri="{28A0092B-C50C-407E-A947-70E740481C1C}">
                <a14:useLocalDpi xmlns:a14="http://schemas.microsoft.com/office/drawing/2010/main" xmlns=""/>
              </a:ext>
            </a:extLst>
          </a:blip>
          <a:stretch>
            <a:fillRect/>
          </a:stretch>
        </p:blipFill>
        <p:spPr>
          <a:xfrm>
            <a:off x="457200" y="4854045"/>
            <a:ext cx="612648" cy="131064"/>
          </a:xfrm>
          <a:prstGeom prst="rect">
            <a:avLst/>
          </a:prstGeom>
        </p:spPr>
      </p:pic>
    </p:spTree>
    <p:extLst>
      <p:ext uri="{BB962C8B-B14F-4D97-AF65-F5344CB8AC3E}">
        <p14:creationId xmlns:p14="http://schemas.microsoft.com/office/powerpoint/2010/main" xmlns="" val="20335919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secHead" preserve="1">
  <p:cSld name="Section Header Purple">
    <p:spTree>
      <p:nvGrpSpPr>
        <p:cNvPr id="1" name=""/>
        <p:cNvGrpSpPr/>
        <p:nvPr/>
      </p:nvGrpSpPr>
      <p:grpSpPr>
        <a:xfrm>
          <a:off x="0" y="0"/>
          <a:ext cx="0" cy="0"/>
          <a:chOff x="0" y="0"/>
          <a:chExt cx="0" cy="0"/>
        </a:xfrm>
      </p:grpSpPr>
      <p:sp>
        <p:nvSpPr>
          <p:cNvPr id="5" name="Round Diagonal Corner Rectangle 4"/>
          <p:cNvSpPr/>
          <p:nvPr userDrawn="1"/>
        </p:nvSpPr>
        <p:spPr>
          <a:xfrm>
            <a:off x="457200" y="331611"/>
            <a:ext cx="8229600" cy="4325056"/>
          </a:xfrm>
          <a:prstGeom prst="round2DiagRect">
            <a:avLst>
              <a:gd name="adj1" fmla="val 0"/>
              <a:gd name="adj2" fmla="val 9418"/>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22313" y="1955144"/>
            <a:ext cx="7772400" cy="1021556"/>
          </a:xfrm>
        </p:spPr>
        <p:txBody>
          <a:bodyPr anchor="ctr">
            <a:noAutofit/>
          </a:bodyPr>
          <a:lstStyle>
            <a:lvl1pPr algn="l">
              <a:defRPr sz="4000" b="1" cap="all">
                <a:solidFill>
                  <a:srgbClr val="FFFFFF"/>
                </a:solidFill>
              </a:defRPr>
            </a:lvl1pPr>
          </a:lstStyle>
          <a:p>
            <a:r>
              <a:rPr lang="en-US" dirty="0"/>
              <a:t>Click to edit Master title style</a:t>
            </a:r>
          </a:p>
        </p:txBody>
      </p:sp>
      <p:sp>
        <p:nvSpPr>
          <p:cNvPr id="3" name="Text Placeholder 2"/>
          <p:cNvSpPr>
            <a:spLocks noGrp="1"/>
          </p:cNvSpPr>
          <p:nvPr>
            <p:ph type="body" idx="1"/>
          </p:nvPr>
        </p:nvSpPr>
        <p:spPr>
          <a:xfrm>
            <a:off x="722313" y="2977443"/>
            <a:ext cx="7772400" cy="384175"/>
          </a:xfrm>
        </p:spPr>
        <p:txBody>
          <a:bodyPr anchor="b">
            <a:noAutofit/>
          </a:bodyPr>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noAutofit/>
          </a:bodyPr>
          <a:lstStyle/>
          <a:p>
            <a:fld id="{91AF2B4D-6B12-4EDF-87BB-2B55CECB6611}" type="slidenum">
              <a:rPr lang="en-US" smtClean="0"/>
              <a:pPr/>
              <a:t>‹#›</a:t>
            </a:fld>
            <a:endParaRPr lang="en-US"/>
          </a:p>
        </p:txBody>
      </p:sp>
      <p:pic>
        <p:nvPicPr>
          <p:cNvPr id="8" name="Picture 7" descr="CompTIA_logo.wmf"/>
          <p:cNvPicPr>
            <a:picLocks noChangeAspect="1"/>
          </p:cNvPicPr>
          <p:nvPr userDrawn="1"/>
        </p:nvPicPr>
        <p:blipFill>
          <a:blip r:embed="rId2" cstate="email">
            <a:extLst>
              <a:ext uri="{28A0092B-C50C-407E-A947-70E740481C1C}">
                <a14:useLocalDpi xmlns:a14="http://schemas.microsoft.com/office/drawing/2010/main" xmlns=""/>
              </a:ext>
            </a:extLst>
          </a:blip>
          <a:stretch>
            <a:fillRect/>
          </a:stretch>
        </p:blipFill>
        <p:spPr>
          <a:xfrm>
            <a:off x="457200" y="4854045"/>
            <a:ext cx="612648" cy="131064"/>
          </a:xfrm>
          <a:prstGeom prst="rect">
            <a:avLst/>
          </a:prstGeom>
        </p:spPr>
      </p:pic>
    </p:spTree>
    <p:extLst>
      <p:ext uri="{BB962C8B-B14F-4D97-AF65-F5344CB8AC3E}">
        <p14:creationId xmlns:p14="http://schemas.microsoft.com/office/powerpoint/2010/main" xmlns="" val="32221219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8424863" y="4767263"/>
            <a:ext cx="261937" cy="273844"/>
          </a:xfrm>
          <a:prstGeom prst="rect">
            <a:avLst/>
          </a:prstGeom>
        </p:spPr>
        <p:txBody>
          <a:bodyPr vert="horz" lIns="91440" tIns="45720" rIns="0" bIns="45720" rtlCol="0" anchor="ctr"/>
          <a:lstStyle>
            <a:lvl1pPr algn="r">
              <a:defRPr sz="900">
                <a:solidFill>
                  <a:srgbClr val="69727B"/>
                </a:solidFill>
              </a:defRPr>
            </a:lvl1pPr>
          </a:lstStyle>
          <a:p>
            <a:fld id="{2066355A-084C-D24E-9AD2-7E4FC41EA627}" type="slidenum">
              <a:rPr lang="en-US" smtClean="0"/>
              <a:pPr/>
              <a:t>‹#›</a:t>
            </a:fld>
            <a:endParaRPr lang="en-US" dirty="0"/>
          </a:p>
        </p:txBody>
      </p:sp>
      <p:cxnSp>
        <p:nvCxnSpPr>
          <p:cNvPr id="8" name="Straight Connector 7"/>
          <p:cNvCxnSpPr/>
          <p:nvPr userDrawn="1"/>
        </p:nvCxnSpPr>
        <p:spPr>
          <a:xfrm>
            <a:off x="457200" y="4767263"/>
            <a:ext cx="8229600" cy="0"/>
          </a:xfrm>
          <a:prstGeom prst="line">
            <a:avLst/>
          </a:prstGeom>
          <a:ln w="12700" cmpd="sng">
            <a:solidFill>
              <a:srgbClr val="69727B"/>
            </a:solidFill>
          </a:ln>
          <a:effectLst/>
        </p:spPr>
        <p:style>
          <a:lnRef idx="2">
            <a:schemeClr val="accent1"/>
          </a:lnRef>
          <a:fillRef idx="0">
            <a:schemeClr val="accent1"/>
          </a:fillRef>
          <a:effectRef idx="1">
            <a:schemeClr val="accent1"/>
          </a:effectRef>
          <a:fontRef idx="minor">
            <a:schemeClr val="tx1"/>
          </a:fontRef>
        </p:style>
      </p:cxnSp>
      <p:pic>
        <p:nvPicPr>
          <p:cNvPr id="5" name="Picture 4" descr="A close up of a sign&#10;&#10;Description generated with very high confidence">
            <a:extLst>
              <a:ext uri="{FF2B5EF4-FFF2-40B4-BE49-F238E27FC236}">
                <a16:creationId xmlns:a16="http://schemas.microsoft.com/office/drawing/2014/main" xmlns="" id="{A45AEBA5-269E-4070-869B-74F2C8FCF8C1}"/>
              </a:ext>
            </a:extLst>
          </p:cNvPr>
          <p:cNvPicPr>
            <a:picLocks noChangeAspect="1"/>
          </p:cNvPicPr>
          <p:nvPr userDrawn="1"/>
        </p:nvPicPr>
        <p:blipFill>
          <a:blip r:embed="rId23"/>
          <a:stretch>
            <a:fillRect/>
          </a:stretch>
        </p:blipFill>
        <p:spPr>
          <a:xfrm>
            <a:off x="8278589" y="140494"/>
            <a:ext cx="816422" cy="723679"/>
          </a:xfrm>
          <a:prstGeom prst="rect">
            <a:avLst/>
          </a:prstGeom>
        </p:spPr>
      </p:pic>
    </p:spTree>
    <p:extLst>
      <p:ext uri="{BB962C8B-B14F-4D97-AF65-F5344CB8AC3E}">
        <p14:creationId xmlns:p14="http://schemas.microsoft.com/office/powerpoint/2010/main" xmlns="" val="3693843513"/>
      </p:ext>
    </p:extLst>
  </p:cSld>
  <p:clrMap bg1="lt1" tx1="dk1" bg2="lt2" tx2="dk2" accent1="accent1" accent2="accent2" accent3="accent3" accent4="accent4" accent5="accent5" accent6="accent6" hlink="hlink" folHlink="folHlink"/>
  <p:sldLayoutIdLst>
    <p:sldLayoutId id="2147493456" r:id="rId1"/>
    <p:sldLayoutId id="2147493457" r:id="rId2"/>
    <p:sldLayoutId id="2147493479" r:id="rId3"/>
    <p:sldLayoutId id="2147493471" r:id="rId4"/>
    <p:sldLayoutId id="2147493472" r:id="rId5"/>
    <p:sldLayoutId id="2147493458" r:id="rId6"/>
    <p:sldLayoutId id="2147493467" r:id="rId7"/>
    <p:sldLayoutId id="2147493468" r:id="rId8"/>
    <p:sldLayoutId id="2147493469" r:id="rId9"/>
    <p:sldLayoutId id="2147493459" r:id="rId10"/>
    <p:sldLayoutId id="2147493474" r:id="rId11"/>
    <p:sldLayoutId id="2147493478" r:id="rId12"/>
    <p:sldLayoutId id="2147493480" r:id="rId13"/>
    <p:sldLayoutId id="2147493473" r:id="rId14"/>
    <p:sldLayoutId id="2147493464" r:id="rId15"/>
    <p:sldLayoutId id="2147493465" r:id="rId16"/>
    <p:sldLayoutId id="2147493466" r:id="rId17"/>
    <p:sldLayoutId id="2147493470" r:id="rId18"/>
    <p:sldLayoutId id="2147493475" r:id="rId19"/>
    <p:sldLayoutId id="2147493477" r:id="rId20"/>
    <p:sldLayoutId id="2147493481" r:id="rId21"/>
  </p:sldLayoutIdLst>
  <p:hf hdr="0" dt="0"/>
  <p:txStyles>
    <p:titleStyle>
      <a:lvl1pPr algn="l" defTabSz="457200" rtl="0" eaLnBrk="1" latinLnBrk="0" hangingPunct="1">
        <a:spcBef>
          <a:spcPct val="0"/>
        </a:spcBef>
        <a:buNone/>
        <a:defRPr sz="2800" b="1" kern="1200">
          <a:solidFill>
            <a:srgbClr val="FF0000"/>
          </a:solidFill>
          <a:latin typeface="+mj-lt"/>
          <a:ea typeface="+mj-ea"/>
          <a:cs typeface="+mj-cs"/>
        </a:defRPr>
      </a:lvl1pPr>
    </p:titleStyle>
    <p:bodyStyle>
      <a:lvl1pPr marL="225425" indent="-225425" algn="l" defTabSz="457200" rtl="0" eaLnBrk="1" latinLnBrk="0" hangingPunct="1">
        <a:spcBef>
          <a:spcPts val="1200"/>
        </a:spcBef>
        <a:buSzPct val="80000"/>
        <a:buFont typeface="Wingdings" charset="2"/>
        <a:buChar char="§"/>
        <a:defRPr sz="2000" kern="1200">
          <a:solidFill>
            <a:srgbClr val="576068"/>
          </a:solidFill>
          <a:latin typeface="+mn-lt"/>
          <a:ea typeface="+mn-ea"/>
          <a:cs typeface="+mn-cs"/>
        </a:defRPr>
      </a:lvl1pPr>
      <a:lvl2pPr marL="742950" indent="-285750" algn="l" defTabSz="457200" rtl="0" eaLnBrk="1" latinLnBrk="0" hangingPunct="1">
        <a:spcBef>
          <a:spcPct val="20000"/>
        </a:spcBef>
        <a:buFont typeface="Arial"/>
        <a:buChar char="–"/>
        <a:defRPr sz="1800" kern="1200">
          <a:solidFill>
            <a:srgbClr val="576068"/>
          </a:solidFill>
          <a:latin typeface="+mn-lt"/>
          <a:ea typeface="+mn-ea"/>
          <a:cs typeface="+mn-cs"/>
        </a:defRPr>
      </a:lvl2pPr>
      <a:lvl3pPr marL="1081088" indent="-166688" algn="l" defTabSz="457200" rtl="0" eaLnBrk="1" latinLnBrk="0" hangingPunct="1">
        <a:spcBef>
          <a:spcPct val="20000"/>
        </a:spcBef>
        <a:buSzPct val="80000"/>
        <a:buFont typeface="Wingdings" charset="2"/>
        <a:buChar char="§"/>
        <a:defRPr sz="1600" kern="1200">
          <a:solidFill>
            <a:srgbClr val="576068"/>
          </a:solidFill>
          <a:latin typeface="+mn-lt"/>
          <a:ea typeface="+mn-ea"/>
          <a:cs typeface="+mn-cs"/>
        </a:defRPr>
      </a:lvl3pPr>
      <a:lvl4pPr marL="1600200" indent="-228600" algn="l" defTabSz="457200" rtl="0" eaLnBrk="1" latinLnBrk="0" hangingPunct="1">
        <a:spcBef>
          <a:spcPct val="20000"/>
        </a:spcBef>
        <a:buFont typeface="Arial"/>
        <a:buChar char="–"/>
        <a:defRPr sz="1400" kern="1200">
          <a:solidFill>
            <a:srgbClr val="576068"/>
          </a:solidFill>
          <a:latin typeface="+mn-lt"/>
          <a:ea typeface="+mn-ea"/>
          <a:cs typeface="+mn-cs"/>
        </a:defRPr>
      </a:lvl4pPr>
      <a:lvl5pPr marL="2003425" indent="-174625" algn="l" defTabSz="457200" rtl="0" eaLnBrk="1" latinLnBrk="0" hangingPunct="1">
        <a:spcBef>
          <a:spcPct val="20000"/>
        </a:spcBef>
        <a:buSzPct val="70000"/>
        <a:buFont typeface="Wingdings" charset="2"/>
        <a:buChar char="§"/>
        <a:defRPr sz="1400" kern="1200">
          <a:solidFill>
            <a:srgbClr val="576068"/>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image" Target="../media/image15.png"/></Relationships>
</file>

<file path=ppt/slides/_rels/slide3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hyperlink" Target="mailto:jstanger@comptia.org" TargetMode="External"/><Relationship Id="rId7" Type="http://schemas.openxmlformats.org/officeDocument/2006/relationships/hyperlink" Target="mailto:lee@mcwhortertechnologies.com"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hyperlink" Target="mailto:tkasem@comptia.org" TargetMode="External"/></Relationships>
</file>

<file path=ppt/slides/_rels/slide40.xml.rels><?xml version="1.0" encoding="UTF-8" standalone="yes"?>
<Relationships xmlns="http://schemas.openxmlformats.org/package/2006/relationships"><Relationship Id="rId3" Type="http://schemas.openxmlformats.org/officeDocument/2006/relationships/hyperlink" Target="http://bit.ly/2wMU4nL" TargetMode="External"/><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defTabSz="342900">
              <a:defRPr/>
            </a:pPr>
            <a:fld id="{2066355A-084C-D24E-9AD2-7E4FC41EA627}" type="slidenum">
              <a:rPr lang="en-US" sz="675">
                <a:latin typeface="Calibri"/>
              </a:rPr>
              <a:pPr defTabSz="342900">
                <a:defRPr/>
              </a:pPr>
              <a:t>1</a:t>
            </a:fld>
            <a:endParaRPr lang="en-US" sz="675" dirty="0">
              <a:latin typeface="Calibri"/>
            </a:endParaRPr>
          </a:p>
        </p:txBody>
      </p:sp>
      <p:sp>
        <p:nvSpPr>
          <p:cNvPr id="5" name="Title 4"/>
          <p:cNvSpPr txBox="1">
            <a:spLocks noChangeArrowheads="1"/>
          </p:cNvSpPr>
          <p:nvPr/>
        </p:nvSpPr>
        <p:spPr>
          <a:xfrm>
            <a:off x="455551" y="3047062"/>
            <a:ext cx="5742134" cy="925493"/>
          </a:xfrm>
          <a:prstGeom prst="rect">
            <a:avLst/>
          </a:prstGeom>
          <a:ln/>
        </p:spPr>
        <p:txBody>
          <a:bodyPr vert="horz" lIns="0" tIns="34290" rIns="0" bIns="34290" rtlCol="0" anchor="b">
            <a:noAutofit/>
          </a:bodyPr>
          <a:lstStyle>
            <a:lvl1pPr algn="l" defTabSz="457200" rtl="0" eaLnBrk="1" latinLnBrk="0" hangingPunct="1">
              <a:spcBef>
                <a:spcPct val="0"/>
              </a:spcBef>
              <a:buNone/>
              <a:defRPr sz="2800" b="1" kern="1200" baseline="0">
                <a:solidFill>
                  <a:srgbClr val="ED1C24"/>
                </a:solidFill>
                <a:latin typeface="+mj-lt"/>
                <a:ea typeface="+mj-ea"/>
                <a:cs typeface="+mj-cs"/>
              </a:defRPr>
            </a:lvl1pPr>
          </a:lstStyle>
          <a:p>
            <a:pPr defTabSz="342900">
              <a:defRPr/>
            </a:pPr>
            <a:r>
              <a:rPr lang="en-US" altLang="zh-CN" sz="2100" dirty="0" err="1">
                <a:solidFill>
                  <a:srgbClr val="FF0000"/>
                </a:solidFill>
                <a:latin typeface="Calibri"/>
                <a:ea typeface="宋体" panose="02010600030101010101" pitchFamily="2" charset="-122"/>
              </a:rPr>
              <a:t>PenTest</a:t>
            </a:r>
            <a:r>
              <a:rPr lang="en-US" altLang="zh-CN" sz="2100" dirty="0">
                <a:solidFill>
                  <a:srgbClr val="FF0000"/>
                </a:solidFill>
                <a:latin typeface="Calibri"/>
                <a:ea typeface="宋体" panose="02010600030101010101" pitchFamily="2" charset="-122"/>
              </a:rPr>
              <a:t>+ TTT Session </a:t>
            </a:r>
            <a:r>
              <a:rPr lang="en-US" altLang="zh-CN" sz="2100" dirty="0" smtClean="0">
                <a:solidFill>
                  <a:srgbClr val="FF0000"/>
                </a:solidFill>
                <a:latin typeface="Calibri"/>
                <a:ea typeface="宋体" panose="02010600030101010101" pitchFamily="2" charset="-122"/>
              </a:rPr>
              <a:t>3: </a:t>
            </a:r>
            <a:r>
              <a:rPr lang="en-US" sz="2400" dirty="0" smtClean="0"/>
              <a:t>Information Gathering</a:t>
            </a:r>
            <a:endParaRPr lang="en-US" altLang="zh-CN" sz="2100" dirty="0">
              <a:solidFill>
                <a:srgbClr val="FF0000"/>
              </a:solidFill>
              <a:latin typeface="Calibri"/>
              <a:ea typeface="宋体" panose="02010600030101010101" pitchFamily="2" charset="-122"/>
            </a:endParaRPr>
          </a:p>
        </p:txBody>
      </p:sp>
      <p:sp>
        <p:nvSpPr>
          <p:cNvPr id="6" name="Subtitle 5"/>
          <p:cNvSpPr txBox="1">
            <a:spLocks noChangeArrowheads="1"/>
          </p:cNvSpPr>
          <p:nvPr/>
        </p:nvSpPr>
        <p:spPr bwMode="auto">
          <a:xfrm>
            <a:off x="1150144" y="4261602"/>
            <a:ext cx="4800600" cy="223462"/>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lIns="0" tIns="34290" rIns="0" bIns="34290" rtlCol="0">
            <a:noAutofit/>
          </a:bodyPr>
          <a:lstStyle>
            <a:lvl1pPr marL="225425" indent="-225425" algn="l" defTabSz="457200" rtl="0" eaLnBrk="1" latinLnBrk="0" hangingPunct="1">
              <a:spcBef>
                <a:spcPts val="1200"/>
              </a:spcBef>
              <a:buSzPct val="80000"/>
              <a:buFont typeface="Wingdings" charset="2"/>
              <a:buChar char="§"/>
              <a:defRPr sz="2000" kern="1200">
                <a:solidFill>
                  <a:srgbClr val="576068"/>
                </a:solidFill>
                <a:latin typeface="+mn-lt"/>
                <a:ea typeface="+mn-ea"/>
                <a:cs typeface="+mn-cs"/>
              </a:defRPr>
            </a:lvl1pPr>
            <a:lvl2pPr marL="742950" indent="-285750" algn="l" defTabSz="457200" rtl="0" eaLnBrk="1" latinLnBrk="0" hangingPunct="1">
              <a:spcBef>
                <a:spcPct val="20000"/>
              </a:spcBef>
              <a:buFont typeface="Arial"/>
              <a:buChar char="–"/>
              <a:defRPr sz="1800" kern="1200">
                <a:solidFill>
                  <a:srgbClr val="576068"/>
                </a:solidFill>
                <a:latin typeface="+mn-lt"/>
                <a:ea typeface="+mn-ea"/>
                <a:cs typeface="+mn-cs"/>
              </a:defRPr>
            </a:lvl2pPr>
            <a:lvl3pPr marL="1081088" indent="-166688" algn="l" defTabSz="457200" rtl="0" eaLnBrk="1" latinLnBrk="0" hangingPunct="1">
              <a:spcBef>
                <a:spcPct val="20000"/>
              </a:spcBef>
              <a:buSzPct val="80000"/>
              <a:buFont typeface="Wingdings" charset="2"/>
              <a:buChar char="§"/>
              <a:defRPr sz="1600" kern="1200">
                <a:solidFill>
                  <a:srgbClr val="576068"/>
                </a:solidFill>
                <a:latin typeface="+mn-lt"/>
                <a:ea typeface="+mn-ea"/>
                <a:cs typeface="+mn-cs"/>
              </a:defRPr>
            </a:lvl3pPr>
            <a:lvl4pPr marL="1600200" indent="-228600" algn="l" defTabSz="457200" rtl="0" eaLnBrk="1" latinLnBrk="0" hangingPunct="1">
              <a:spcBef>
                <a:spcPct val="20000"/>
              </a:spcBef>
              <a:buFont typeface="Arial"/>
              <a:buChar char="–"/>
              <a:defRPr sz="1400" kern="1200">
                <a:solidFill>
                  <a:srgbClr val="576068"/>
                </a:solidFill>
                <a:latin typeface="+mn-lt"/>
                <a:ea typeface="+mn-ea"/>
                <a:cs typeface="+mn-cs"/>
              </a:defRPr>
            </a:lvl4pPr>
            <a:lvl5pPr marL="2003425" indent="-174625" algn="l" defTabSz="457200" rtl="0" eaLnBrk="1" latinLnBrk="0" hangingPunct="1">
              <a:spcBef>
                <a:spcPct val="20000"/>
              </a:spcBef>
              <a:buSzPct val="70000"/>
              <a:buFont typeface="Wingdings" charset="2"/>
              <a:buChar char="§"/>
              <a:defRPr sz="1400" kern="1200">
                <a:solidFill>
                  <a:srgbClr val="576068"/>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defTabSz="342900">
              <a:spcBef>
                <a:spcPts val="900"/>
              </a:spcBef>
              <a:buNone/>
              <a:defRPr/>
            </a:pPr>
            <a:r>
              <a:rPr lang="en-US" sz="1200" dirty="0" smtClean="0"/>
              <a:t>06/05/2018</a:t>
            </a:r>
            <a:endParaRPr lang="en-US" altLang="zh-CN" sz="1200" dirty="0">
              <a:solidFill>
                <a:srgbClr val="69727B"/>
              </a:solidFill>
              <a:latin typeface="Calibri"/>
              <a:ea typeface="宋体" panose="02010600030101010101" pitchFamily="2" charset="-122"/>
            </a:endParaRPr>
          </a:p>
        </p:txBody>
      </p:sp>
      <p:pic>
        <p:nvPicPr>
          <p:cNvPr id="3" name="Picture 2"/>
          <p:cNvPicPr>
            <a:picLocks noChangeAspect="1"/>
          </p:cNvPicPr>
          <p:nvPr/>
        </p:nvPicPr>
        <p:blipFill rotWithShape="1">
          <a:blip r:embed="rId3" cstate="email">
            <a:extLst>
              <a:ext uri="{28A0092B-C50C-407E-A947-70E740481C1C}">
                <a14:useLocalDpi xmlns:a14="http://schemas.microsoft.com/office/drawing/2010/main" xmlns="" val="0"/>
              </a:ext>
            </a:extLst>
          </a:blip>
          <a:srcRect/>
          <a:stretch/>
        </p:blipFill>
        <p:spPr>
          <a:xfrm>
            <a:off x="6197685" y="4493314"/>
            <a:ext cx="233539" cy="197285"/>
          </a:xfrm>
          <a:prstGeom prst="rect">
            <a:avLst/>
          </a:prstGeom>
        </p:spPr>
      </p:pic>
      <p:sp>
        <p:nvSpPr>
          <p:cNvPr id="8" name="Subtitle 5"/>
          <p:cNvSpPr txBox="1">
            <a:spLocks noChangeArrowheads="1"/>
          </p:cNvSpPr>
          <p:nvPr/>
        </p:nvSpPr>
        <p:spPr bwMode="auto">
          <a:xfrm>
            <a:off x="6498435" y="4435494"/>
            <a:ext cx="2645565" cy="240743"/>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lIns="0" tIns="34290" rIns="0" bIns="34290" rtlCol="0">
            <a:noAutofit/>
          </a:bodyPr>
          <a:lstStyle>
            <a:lvl1pPr marL="225425" indent="-225425" algn="l" defTabSz="457200" rtl="0" eaLnBrk="1" latinLnBrk="0" hangingPunct="1">
              <a:spcBef>
                <a:spcPts val="1200"/>
              </a:spcBef>
              <a:buSzPct val="80000"/>
              <a:buFont typeface="Wingdings" charset="2"/>
              <a:buChar char="§"/>
              <a:defRPr sz="2000" kern="1200">
                <a:solidFill>
                  <a:srgbClr val="576068"/>
                </a:solidFill>
                <a:latin typeface="+mn-lt"/>
                <a:ea typeface="+mn-ea"/>
                <a:cs typeface="+mn-cs"/>
              </a:defRPr>
            </a:lvl1pPr>
            <a:lvl2pPr marL="742950" indent="-285750" algn="l" defTabSz="457200" rtl="0" eaLnBrk="1" latinLnBrk="0" hangingPunct="1">
              <a:spcBef>
                <a:spcPct val="20000"/>
              </a:spcBef>
              <a:buFont typeface="Arial"/>
              <a:buChar char="–"/>
              <a:defRPr sz="1800" kern="1200">
                <a:solidFill>
                  <a:srgbClr val="576068"/>
                </a:solidFill>
                <a:latin typeface="+mn-lt"/>
                <a:ea typeface="+mn-ea"/>
                <a:cs typeface="+mn-cs"/>
              </a:defRPr>
            </a:lvl2pPr>
            <a:lvl3pPr marL="1081088" indent="-166688" algn="l" defTabSz="457200" rtl="0" eaLnBrk="1" latinLnBrk="0" hangingPunct="1">
              <a:spcBef>
                <a:spcPct val="20000"/>
              </a:spcBef>
              <a:buSzPct val="80000"/>
              <a:buFont typeface="Wingdings" charset="2"/>
              <a:buChar char="§"/>
              <a:defRPr sz="1600" kern="1200">
                <a:solidFill>
                  <a:srgbClr val="576068"/>
                </a:solidFill>
                <a:latin typeface="+mn-lt"/>
                <a:ea typeface="+mn-ea"/>
                <a:cs typeface="+mn-cs"/>
              </a:defRPr>
            </a:lvl3pPr>
            <a:lvl4pPr marL="1600200" indent="-228600" algn="l" defTabSz="457200" rtl="0" eaLnBrk="1" latinLnBrk="0" hangingPunct="1">
              <a:spcBef>
                <a:spcPct val="20000"/>
              </a:spcBef>
              <a:buFont typeface="Arial"/>
              <a:buChar char="–"/>
              <a:defRPr sz="1400" kern="1200">
                <a:solidFill>
                  <a:srgbClr val="576068"/>
                </a:solidFill>
                <a:latin typeface="+mn-lt"/>
                <a:ea typeface="+mn-ea"/>
                <a:cs typeface="+mn-cs"/>
              </a:defRPr>
            </a:lvl4pPr>
            <a:lvl5pPr marL="2003425" indent="-174625" algn="l" defTabSz="457200" rtl="0" eaLnBrk="1" latinLnBrk="0" hangingPunct="1">
              <a:spcBef>
                <a:spcPct val="20000"/>
              </a:spcBef>
              <a:buSzPct val="70000"/>
              <a:buFont typeface="Wingdings" charset="2"/>
              <a:buChar char="§"/>
              <a:defRPr sz="1400" kern="1200">
                <a:solidFill>
                  <a:srgbClr val="576068"/>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defTabSz="342900">
              <a:spcBef>
                <a:spcPts val="900"/>
              </a:spcBef>
              <a:buNone/>
              <a:defRPr/>
            </a:pPr>
            <a:r>
              <a:rPr lang="en-US" altLang="zh-CN" sz="1200" dirty="0">
                <a:solidFill>
                  <a:srgbClr val="69727B"/>
                </a:solidFill>
                <a:latin typeface="Calibri"/>
                <a:ea typeface="宋体" panose="02010600030101010101" pitchFamily="2" charset="-122"/>
              </a:rPr>
              <a:t>@</a:t>
            </a:r>
            <a:r>
              <a:rPr lang="en-US" altLang="zh-CN" sz="1200" dirty="0" err="1">
                <a:solidFill>
                  <a:srgbClr val="69727B"/>
                </a:solidFill>
                <a:latin typeface="Calibri"/>
                <a:ea typeface="宋体" panose="02010600030101010101" pitchFamily="2" charset="-122"/>
              </a:rPr>
              <a:t>TeachCompTIA</a:t>
            </a:r>
            <a:r>
              <a:rPr lang="en-US" altLang="zh-CN" sz="1200" dirty="0">
                <a:solidFill>
                  <a:srgbClr val="69727B"/>
                </a:solidFill>
                <a:latin typeface="Calibri"/>
                <a:ea typeface="宋体" panose="02010600030101010101" pitchFamily="2" charset="-122"/>
              </a:rPr>
              <a:t>    #</a:t>
            </a:r>
            <a:r>
              <a:rPr lang="en-US" altLang="zh-CN" sz="1200" dirty="0" err="1">
                <a:solidFill>
                  <a:srgbClr val="69727B"/>
                </a:solidFill>
                <a:latin typeface="Calibri"/>
                <a:ea typeface="宋体" panose="02010600030101010101" pitchFamily="2" charset="-122"/>
              </a:rPr>
              <a:t>PenTestPlusTTT</a:t>
            </a:r>
            <a:endParaRPr lang="en-US" altLang="zh-CN" sz="1200" dirty="0">
              <a:solidFill>
                <a:srgbClr val="69727B"/>
              </a:solidFill>
              <a:latin typeface="Calibri"/>
              <a:ea typeface="宋体" panose="02010600030101010101" pitchFamily="2" charset="-122"/>
            </a:endParaRPr>
          </a:p>
        </p:txBody>
      </p:sp>
      <p:pic>
        <p:nvPicPr>
          <p:cNvPr id="9" name="Picture 8"/>
          <p:cNvPicPr>
            <a:picLocks noChangeAspect="1"/>
          </p:cNvPicPr>
          <p:nvPr/>
        </p:nvPicPr>
        <p:blipFill>
          <a:blip r:embed="rId4" cstate="email">
            <a:extLst>
              <a:ext uri="{28A0092B-C50C-407E-A947-70E740481C1C}">
                <a14:useLocalDpi xmlns:a14="http://schemas.microsoft.com/office/drawing/2010/main" xmlns="" val="0"/>
              </a:ext>
            </a:extLst>
          </a:blip>
          <a:stretch>
            <a:fillRect/>
          </a:stretch>
        </p:blipFill>
        <p:spPr>
          <a:xfrm>
            <a:off x="594258" y="809308"/>
            <a:ext cx="4136335" cy="1799306"/>
          </a:xfrm>
          <a:prstGeom prst="rect">
            <a:avLst/>
          </a:prstGeom>
        </p:spPr>
      </p:pic>
      <p:pic>
        <p:nvPicPr>
          <p:cNvPr id="10" name="Picture 9" descr="A close up of a sign&#10;&#10;Description generated with very high confidence">
            <a:extLst>
              <a:ext uri="{FF2B5EF4-FFF2-40B4-BE49-F238E27FC236}">
                <a16:creationId xmlns:a16="http://schemas.microsoft.com/office/drawing/2014/main" xmlns="" id="{3AEA45DC-1BF5-484F-B64D-614193D3168D}"/>
              </a:ext>
            </a:extLst>
          </p:cNvPr>
          <p:cNvPicPr>
            <a:picLocks noChangeAspect="1"/>
          </p:cNvPicPr>
          <p:nvPr/>
        </p:nvPicPr>
        <p:blipFill>
          <a:blip r:embed="rId5"/>
          <a:stretch>
            <a:fillRect/>
          </a:stretch>
        </p:blipFill>
        <p:spPr>
          <a:xfrm>
            <a:off x="5813171" y="2204473"/>
            <a:ext cx="2300879" cy="1912605"/>
          </a:xfrm>
          <a:prstGeom prst="rect">
            <a:avLst/>
          </a:prstGeom>
        </p:spPr>
      </p:pic>
    </p:spTree>
    <p:extLst>
      <p:ext uri="{BB962C8B-B14F-4D97-AF65-F5344CB8AC3E}">
        <p14:creationId xmlns:p14="http://schemas.microsoft.com/office/powerpoint/2010/main" xmlns="" val="14321411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CD48563-23F2-4946-9275-4E1494B9FF99}"/>
              </a:ext>
            </a:extLst>
          </p:cNvPr>
          <p:cNvSpPr>
            <a:spLocks noGrp="1"/>
          </p:cNvSpPr>
          <p:nvPr>
            <p:ph type="title"/>
          </p:nvPr>
        </p:nvSpPr>
        <p:spPr/>
        <p:txBody>
          <a:bodyPr/>
          <a:lstStyle/>
          <a:p>
            <a:r>
              <a:rPr lang="en-US" dirty="0"/>
              <a:t>POLL</a:t>
            </a:r>
          </a:p>
        </p:txBody>
      </p:sp>
      <p:sp>
        <p:nvSpPr>
          <p:cNvPr id="3" name="Content Placeholder 2">
            <a:extLst>
              <a:ext uri="{FF2B5EF4-FFF2-40B4-BE49-F238E27FC236}">
                <a16:creationId xmlns:a16="http://schemas.microsoft.com/office/drawing/2014/main" xmlns="" id="{0F1AD5BE-D604-45C8-92BA-5E594CA32098}"/>
              </a:ext>
            </a:extLst>
          </p:cNvPr>
          <p:cNvSpPr>
            <a:spLocks noGrp="1"/>
          </p:cNvSpPr>
          <p:nvPr>
            <p:ph idx="1"/>
          </p:nvPr>
        </p:nvSpPr>
        <p:spPr/>
        <p:txBody>
          <a:bodyPr/>
          <a:lstStyle/>
          <a:p>
            <a:pPr marL="0" indent="0">
              <a:buNone/>
            </a:pPr>
            <a:r>
              <a:rPr lang="en-US" dirty="0" smtClean="0"/>
              <a:t>Were you able to get the provide GNS3 portable project topology downloaded and imported into your GNS3 set up?</a:t>
            </a:r>
            <a:endParaRPr lang="en-US" dirty="0"/>
          </a:p>
          <a:p>
            <a:pPr marL="0" indent="0">
              <a:buNone/>
            </a:pPr>
            <a:endParaRPr lang="en-US" dirty="0"/>
          </a:p>
          <a:p>
            <a:pPr marL="342900" indent="-342900">
              <a:buAutoNum type="alphaLcPeriod"/>
            </a:pPr>
            <a:r>
              <a:rPr lang="en-US" dirty="0" smtClean="0"/>
              <a:t>Yes!</a:t>
            </a:r>
            <a:endParaRPr lang="en-US" dirty="0"/>
          </a:p>
          <a:p>
            <a:pPr marL="342900" indent="-342900">
              <a:buFont typeface="Wingdings" charset="2"/>
              <a:buAutoNum type="alphaLcPeriod"/>
            </a:pPr>
            <a:r>
              <a:rPr lang="en-US" dirty="0" smtClean="0"/>
              <a:t>No, I’m still having </a:t>
            </a:r>
            <a:r>
              <a:rPr lang="en-US" dirty="0" err="1" smtClean="0"/>
              <a:t>VirtualBox</a:t>
            </a:r>
            <a:r>
              <a:rPr lang="en-US" dirty="0" smtClean="0"/>
              <a:t> problems.</a:t>
            </a:r>
            <a:endParaRPr lang="en-US" dirty="0"/>
          </a:p>
          <a:p>
            <a:pPr marL="342900" indent="-342900">
              <a:buAutoNum type="alphaLcPeriod"/>
            </a:pPr>
            <a:r>
              <a:rPr lang="en-US" dirty="0" smtClean="0"/>
              <a:t>No, I got </a:t>
            </a:r>
            <a:r>
              <a:rPr lang="en-US" dirty="0" err="1" smtClean="0"/>
              <a:t>Vbox</a:t>
            </a:r>
            <a:r>
              <a:rPr lang="en-US" dirty="0" smtClean="0"/>
              <a:t> running, but still having GNS3 issues.</a:t>
            </a:r>
          </a:p>
          <a:p>
            <a:pPr marL="342900" indent="-342900">
              <a:buAutoNum type="alphaLcPeriod"/>
            </a:pPr>
            <a:r>
              <a:rPr lang="en-US" dirty="0" smtClean="0"/>
              <a:t>No, didn’t have time</a:t>
            </a:r>
          </a:p>
          <a:p>
            <a:pPr marL="342900" indent="-342900">
              <a:buAutoNum type="alphaLcPeriod"/>
            </a:pPr>
            <a:r>
              <a:rPr lang="en-US" dirty="0" smtClean="0"/>
              <a:t>What, you’re giving away free stuff?</a:t>
            </a:r>
          </a:p>
          <a:p>
            <a:pPr marL="342900" indent="-342900">
              <a:buAutoNum type="alphaLcPeriod"/>
            </a:pPr>
            <a:endParaRPr lang="en-US" dirty="0"/>
          </a:p>
          <a:p>
            <a:pPr marL="342900" indent="-342900">
              <a:buAutoNum type="alphaLcPeriod"/>
            </a:pPr>
            <a:endParaRPr lang="en-US" dirty="0"/>
          </a:p>
        </p:txBody>
      </p:sp>
      <p:sp>
        <p:nvSpPr>
          <p:cNvPr id="4" name="Slide Number Placeholder 3">
            <a:extLst>
              <a:ext uri="{FF2B5EF4-FFF2-40B4-BE49-F238E27FC236}">
                <a16:creationId xmlns:a16="http://schemas.microsoft.com/office/drawing/2014/main" xmlns="" id="{9FDA8AA7-C155-42A4-9D19-44A7CDC38848}"/>
              </a:ext>
            </a:extLst>
          </p:cNvPr>
          <p:cNvSpPr>
            <a:spLocks noGrp="1"/>
          </p:cNvSpPr>
          <p:nvPr>
            <p:ph type="sldNum" sz="quarter" idx="12"/>
          </p:nvPr>
        </p:nvSpPr>
        <p:spPr/>
        <p:txBody>
          <a:bodyPr/>
          <a:lstStyle/>
          <a:p>
            <a:fld id="{2066355A-084C-D24E-9AD2-7E4FC41EA627}" type="slidenum">
              <a:rPr lang="en-US" smtClean="0"/>
              <a:pPr/>
              <a:t>10</a:t>
            </a:fld>
            <a:endParaRPr lang="en-US" dirty="0"/>
          </a:p>
        </p:txBody>
      </p:sp>
    </p:spTree>
    <p:extLst>
      <p:ext uri="{BB962C8B-B14F-4D97-AF65-F5344CB8AC3E}">
        <p14:creationId xmlns:p14="http://schemas.microsoft.com/office/powerpoint/2010/main" xmlns="" val="30829102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CD48563-23F2-4946-9275-4E1494B9FF99}"/>
              </a:ext>
            </a:extLst>
          </p:cNvPr>
          <p:cNvSpPr>
            <a:spLocks noGrp="1"/>
          </p:cNvSpPr>
          <p:nvPr>
            <p:ph type="title"/>
          </p:nvPr>
        </p:nvSpPr>
        <p:spPr/>
        <p:txBody>
          <a:bodyPr/>
          <a:lstStyle/>
          <a:p>
            <a:r>
              <a:rPr lang="en-US" dirty="0"/>
              <a:t>POLL</a:t>
            </a:r>
          </a:p>
        </p:txBody>
      </p:sp>
      <p:sp>
        <p:nvSpPr>
          <p:cNvPr id="3" name="Content Placeholder 2">
            <a:extLst>
              <a:ext uri="{FF2B5EF4-FFF2-40B4-BE49-F238E27FC236}">
                <a16:creationId xmlns:a16="http://schemas.microsoft.com/office/drawing/2014/main" xmlns="" id="{0F1AD5BE-D604-45C8-92BA-5E594CA32098}"/>
              </a:ext>
            </a:extLst>
          </p:cNvPr>
          <p:cNvSpPr>
            <a:spLocks noGrp="1"/>
          </p:cNvSpPr>
          <p:nvPr>
            <p:ph idx="1"/>
          </p:nvPr>
        </p:nvSpPr>
        <p:spPr/>
        <p:txBody>
          <a:bodyPr/>
          <a:lstStyle/>
          <a:p>
            <a:pPr marL="0" indent="0">
              <a:buNone/>
            </a:pPr>
            <a:r>
              <a:rPr lang="en-US" dirty="0" smtClean="0"/>
              <a:t>Which of the following are types of pen test assessments we have discussed?</a:t>
            </a:r>
            <a:endParaRPr lang="en-US" dirty="0"/>
          </a:p>
          <a:p>
            <a:pPr marL="0" indent="0">
              <a:buNone/>
            </a:pPr>
            <a:endParaRPr lang="en-US" dirty="0"/>
          </a:p>
          <a:p>
            <a:pPr marL="342900" indent="-342900">
              <a:buAutoNum type="alphaLcPeriod"/>
            </a:pPr>
            <a:r>
              <a:rPr lang="en-US" dirty="0" smtClean="0"/>
              <a:t>Goal-based</a:t>
            </a:r>
          </a:p>
          <a:p>
            <a:pPr marL="342900" indent="-342900">
              <a:buAutoNum type="alphaLcPeriod"/>
            </a:pPr>
            <a:r>
              <a:rPr lang="en-US" dirty="0" smtClean="0"/>
              <a:t>Compliance-based</a:t>
            </a:r>
          </a:p>
          <a:p>
            <a:pPr marL="342900" indent="-342900">
              <a:buFont typeface="Wingdings" charset="2"/>
              <a:buAutoNum type="alphaLcPeriod"/>
            </a:pPr>
            <a:r>
              <a:rPr lang="en-US" dirty="0" smtClean="0"/>
              <a:t>Red Team</a:t>
            </a:r>
          </a:p>
          <a:p>
            <a:pPr marL="342900" indent="-342900">
              <a:buAutoNum type="alphaLcPeriod"/>
            </a:pPr>
            <a:r>
              <a:rPr lang="en-US" dirty="0" smtClean="0"/>
              <a:t>Objective-based</a:t>
            </a:r>
          </a:p>
          <a:p>
            <a:pPr marL="342900" indent="-342900">
              <a:buAutoNum type="alphaLcPeriod"/>
            </a:pPr>
            <a:r>
              <a:rPr lang="en-US" dirty="0" smtClean="0"/>
              <a:t>All of the above</a:t>
            </a:r>
            <a:endParaRPr lang="en-US" dirty="0"/>
          </a:p>
          <a:p>
            <a:pPr marL="342900" indent="-342900">
              <a:buAutoNum type="alphaLcPeriod"/>
            </a:pPr>
            <a:endParaRPr lang="en-US" dirty="0"/>
          </a:p>
        </p:txBody>
      </p:sp>
      <p:sp>
        <p:nvSpPr>
          <p:cNvPr id="4" name="Slide Number Placeholder 3">
            <a:extLst>
              <a:ext uri="{FF2B5EF4-FFF2-40B4-BE49-F238E27FC236}">
                <a16:creationId xmlns:a16="http://schemas.microsoft.com/office/drawing/2014/main" xmlns="" id="{9FDA8AA7-C155-42A4-9D19-44A7CDC38848}"/>
              </a:ext>
            </a:extLst>
          </p:cNvPr>
          <p:cNvSpPr>
            <a:spLocks noGrp="1"/>
          </p:cNvSpPr>
          <p:nvPr>
            <p:ph type="sldNum" sz="quarter" idx="12"/>
          </p:nvPr>
        </p:nvSpPr>
        <p:spPr/>
        <p:txBody>
          <a:bodyPr/>
          <a:lstStyle/>
          <a:p>
            <a:fld id="{2066355A-084C-D24E-9AD2-7E4FC41EA627}" type="slidenum">
              <a:rPr lang="en-US" smtClean="0"/>
              <a:pPr/>
              <a:t>11</a:t>
            </a:fld>
            <a:endParaRPr lang="en-US" dirty="0"/>
          </a:p>
        </p:txBody>
      </p:sp>
    </p:spTree>
    <p:extLst>
      <p:ext uri="{BB962C8B-B14F-4D97-AF65-F5344CB8AC3E}">
        <p14:creationId xmlns:p14="http://schemas.microsoft.com/office/powerpoint/2010/main" xmlns="" val="30829102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CD48563-23F2-4946-9275-4E1494B9FF99}"/>
              </a:ext>
            </a:extLst>
          </p:cNvPr>
          <p:cNvSpPr>
            <a:spLocks noGrp="1"/>
          </p:cNvSpPr>
          <p:nvPr>
            <p:ph type="title"/>
          </p:nvPr>
        </p:nvSpPr>
        <p:spPr/>
        <p:txBody>
          <a:bodyPr/>
          <a:lstStyle/>
          <a:p>
            <a:r>
              <a:rPr lang="en-US" dirty="0" smtClean="0"/>
              <a:t>POLL – ANSWER SLIDE</a:t>
            </a:r>
            <a:endParaRPr lang="en-US" dirty="0"/>
          </a:p>
        </p:txBody>
      </p:sp>
      <p:sp>
        <p:nvSpPr>
          <p:cNvPr id="3" name="Content Placeholder 2">
            <a:extLst>
              <a:ext uri="{FF2B5EF4-FFF2-40B4-BE49-F238E27FC236}">
                <a16:creationId xmlns:a16="http://schemas.microsoft.com/office/drawing/2014/main" xmlns="" id="{0F1AD5BE-D604-45C8-92BA-5E594CA32098}"/>
              </a:ext>
            </a:extLst>
          </p:cNvPr>
          <p:cNvSpPr>
            <a:spLocks noGrp="1"/>
          </p:cNvSpPr>
          <p:nvPr>
            <p:ph idx="1"/>
          </p:nvPr>
        </p:nvSpPr>
        <p:spPr/>
        <p:txBody>
          <a:bodyPr/>
          <a:lstStyle/>
          <a:p>
            <a:pPr marL="0" indent="0">
              <a:buNone/>
            </a:pPr>
            <a:r>
              <a:rPr lang="en-US" dirty="0" smtClean="0"/>
              <a:t>Which of the following are types of pen test assessments we have discussed?</a:t>
            </a:r>
            <a:endParaRPr lang="en-US" dirty="0"/>
          </a:p>
          <a:p>
            <a:pPr marL="0" indent="0">
              <a:buNone/>
            </a:pPr>
            <a:endParaRPr lang="en-US" dirty="0"/>
          </a:p>
          <a:p>
            <a:pPr marL="342900" indent="-342900">
              <a:buAutoNum type="alphaLcPeriod"/>
            </a:pPr>
            <a:r>
              <a:rPr lang="en-US" dirty="0" smtClean="0"/>
              <a:t>Goal-based</a:t>
            </a:r>
          </a:p>
          <a:p>
            <a:pPr marL="342900" indent="-342900">
              <a:buAutoNum type="alphaLcPeriod"/>
            </a:pPr>
            <a:r>
              <a:rPr lang="en-US" dirty="0" smtClean="0"/>
              <a:t>Compliance-based</a:t>
            </a:r>
          </a:p>
          <a:p>
            <a:pPr marL="342900" indent="-342900">
              <a:buFont typeface="Wingdings" charset="2"/>
              <a:buAutoNum type="alphaLcPeriod"/>
            </a:pPr>
            <a:r>
              <a:rPr lang="en-US" dirty="0" smtClean="0"/>
              <a:t>Red Team</a:t>
            </a:r>
          </a:p>
          <a:p>
            <a:pPr marL="342900" indent="-342900">
              <a:buAutoNum type="alphaLcPeriod"/>
            </a:pPr>
            <a:r>
              <a:rPr lang="en-US" dirty="0" smtClean="0"/>
              <a:t>Objective-based</a:t>
            </a:r>
          </a:p>
          <a:p>
            <a:pPr marL="342900" indent="-342900">
              <a:buAutoNum type="alphaLcPeriod"/>
            </a:pPr>
            <a:r>
              <a:rPr lang="en-US" dirty="0" smtClean="0">
                <a:solidFill>
                  <a:schemeClr val="accent5">
                    <a:lumMod val="40000"/>
                    <a:lumOff val="60000"/>
                  </a:schemeClr>
                </a:solidFill>
              </a:rPr>
              <a:t>All of the above</a:t>
            </a:r>
            <a:endParaRPr lang="en-US" dirty="0">
              <a:solidFill>
                <a:schemeClr val="accent5">
                  <a:lumMod val="40000"/>
                  <a:lumOff val="60000"/>
                </a:schemeClr>
              </a:solidFill>
            </a:endParaRPr>
          </a:p>
          <a:p>
            <a:pPr marL="342900" indent="-342900">
              <a:buAutoNum type="alphaLcPeriod"/>
            </a:pPr>
            <a:endParaRPr lang="en-US" dirty="0"/>
          </a:p>
        </p:txBody>
      </p:sp>
      <p:sp>
        <p:nvSpPr>
          <p:cNvPr id="4" name="Slide Number Placeholder 3">
            <a:extLst>
              <a:ext uri="{FF2B5EF4-FFF2-40B4-BE49-F238E27FC236}">
                <a16:creationId xmlns:a16="http://schemas.microsoft.com/office/drawing/2014/main" xmlns="" id="{9FDA8AA7-C155-42A4-9D19-44A7CDC38848}"/>
              </a:ext>
            </a:extLst>
          </p:cNvPr>
          <p:cNvSpPr>
            <a:spLocks noGrp="1"/>
          </p:cNvSpPr>
          <p:nvPr>
            <p:ph type="sldNum" sz="quarter" idx="12"/>
          </p:nvPr>
        </p:nvSpPr>
        <p:spPr/>
        <p:txBody>
          <a:bodyPr/>
          <a:lstStyle/>
          <a:p>
            <a:fld id="{2066355A-084C-D24E-9AD2-7E4FC41EA627}" type="slidenum">
              <a:rPr lang="en-US" smtClean="0"/>
              <a:pPr/>
              <a:t>12</a:t>
            </a:fld>
            <a:endParaRPr lang="en-US" dirty="0"/>
          </a:p>
        </p:txBody>
      </p:sp>
    </p:spTree>
    <p:extLst>
      <p:ext uri="{BB962C8B-B14F-4D97-AF65-F5344CB8AC3E}">
        <p14:creationId xmlns:p14="http://schemas.microsoft.com/office/powerpoint/2010/main" xmlns="" val="30829102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CD48563-23F2-4946-9275-4E1494B9FF99}"/>
              </a:ext>
            </a:extLst>
          </p:cNvPr>
          <p:cNvSpPr>
            <a:spLocks noGrp="1"/>
          </p:cNvSpPr>
          <p:nvPr>
            <p:ph type="title"/>
          </p:nvPr>
        </p:nvSpPr>
        <p:spPr/>
        <p:txBody>
          <a:bodyPr/>
          <a:lstStyle/>
          <a:p>
            <a:r>
              <a:rPr lang="en-US" dirty="0"/>
              <a:t>POLL</a:t>
            </a:r>
          </a:p>
        </p:txBody>
      </p:sp>
      <p:sp>
        <p:nvSpPr>
          <p:cNvPr id="3" name="Content Placeholder 2">
            <a:extLst>
              <a:ext uri="{FF2B5EF4-FFF2-40B4-BE49-F238E27FC236}">
                <a16:creationId xmlns:a16="http://schemas.microsoft.com/office/drawing/2014/main" xmlns="" id="{0F1AD5BE-D604-45C8-92BA-5E594CA32098}"/>
              </a:ext>
            </a:extLst>
          </p:cNvPr>
          <p:cNvSpPr>
            <a:spLocks noGrp="1"/>
          </p:cNvSpPr>
          <p:nvPr>
            <p:ph idx="1"/>
          </p:nvPr>
        </p:nvSpPr>
        <p:spPr/>
        <p:txBody>
          <a:bodyPr/>
          <a:lstStyle/>
          <a:p>
            <a:pPr marL="0" indent="0">
              <a:buNone/>
            </a:pPr>
            <a:r>
              <a:rPr lang="en-US" dirty="0" smtClean="0"/>
              <a:t>We learned that understanding the target audience, budgeting, and gaining proper authority are critical to planning, scoping, and conducting a pen test.  Which of the following is the next most important concept for such tests?</a:t>
            </a:r>
            <a:endParaRPr lang="en-US" dirty="0"/>
          </a:p>
          <a:p>
            <a:pPr marL="342900" indent="-342900">
              <a:buAutoNum type="alphaLcPeriod"/>
            </a:pPr>
            <a:r>
              <a:rPr lang="en-US" dirty="0" smtClean="0"/>
              <a:t>Tolerance to impact</a:t>
            </a:r>
          </a:p>
          <a:p>
            <a:pPr marL="342900" indent="-342900">
              <a:buAutoNum type="alphaLcPeriod"/>
            </a:pPr>
            <a:r>
              <a:rPr lang="en-US" dirty="0" smtClean="0"/>
              <a:t>Scope creep</a:t>
            </a:r>
          </a:p>
          <a:p>
            <a:pPr marL="342900" indent="-342900">
              <a:buFont typeface="Wingdings" charset="2"/>
              <a:buAutoNum type="alphaLcPeriod"/>
            </a:pPr>
            <a:r>
              <a:rPr lang="en-US" dirty="0" smtClean="0"/>
              <a:t>Target Selection</a:t>
            </a:r>
          </a:p>
          <a:p>
            <a:pPr marL="342900" indent="-342900">
              <a:buAutoNum type="alphaLcPeriod"/>
            </a:pPr>
            <a:r>
              <a:rPr lang="en-US" dirty="0" smtClean="0"/>
              <a:t>Scheduling</a:t>
            </a:r>
          </a:p>
          <a:p>
            <a:pPr marL="342900" indent="-342900">
              <a:buAutoNum type="alphaLcPeriod"/>
            </a:pPr>
            <a:r>
              <a:rPr lang="en-US" dirty="0" smtClean="0"/>
              <a:t>Risk Acceptance</a:t>
            </a:r>
            <a:endParaRPr lang="en-US" dirty="0"/>
          </a:p>
          <a:p>
            <a:pPr marL="342900" indent="-342900">
              <a:buAutoNum type="alphaLcPeriod"/>
            </a:pPr>
            <a:endParaRPr lang="en-US" dirty="0"/>
          </a:p>
        </p:txBody>
      </p:sp>
      <p:sp>
        <p:nvSpPr>
          <p:cNvPr id="4" name="Slide Number Placeholder 3">
            <a:extLst>
              <a:ext uri="{FF2B5EF4-FFF2-40B4-BE49-F238E27FC236}">
                <a16:creationId xmlns:a16="http://schemas.microsoft.com/office/drawing/2014/main" xmlns="" id="{9FDA8AA7-C155-42A4-9D19-44A7CDC38848}"/>
              </a:ext>
            </a:extLst>
          </p:cNvPr>
          <p:cNvSpPr>
            <a:spLocks noGrp="1"/>
          </p:cNvSpPr>
          <p:nvPr>
            <p:ph type="sldNum" sz="quarter" idx="12"/>
          </p:nvPr>
        </p:nvSpPr>
        <p:spPr/>
        <p:txBody>
          <a:bodyPr/>
          <a:lstStyle/>
          <a:p>
            <a:fld id="{2066355A-084C-D24E-9AD2-7E4FC41EA627}" type="slidenum">
              <a:rPr lang="en-US" smtClean="0"/>
              <a:pPr/>
              <a:t>13</a:t>
            </a:fld>
            <a:endParaRPr lang="en-US" dirty="0"/>
          </a:p>
        </p:txBody>
      </p:sp>
    </p:spTree>
    <p:extLst>
      <p:ext uri="{BB962C8B-B14F-4D97-AF65-F5344CB8AC3E}">
        <p14:creationId xmlns:p14="http://schemas.microsoft.com/office/powerpoint/2010/main" xmlns="" val="30829102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CD48563-23F2-4946-9275-4E1494B9FF99}"/>
              </a:ext>
            </a:extLst>
          </p:cNvPr>
          <p:cNvSpPr>
            <a:spLocks noGrp="1"/>
          </p:cNvSpPr>
          <p:nvPr>
            <p:ph type="title"/>
          </p:nvPr>
        </p:nvSpPr>
        <p:spPr/>
        <p:txBody>
          <a:bodyPr/>
          <a:lstStyle/>
          <a:p>
            <a:r>
              <a:rPr lang="en-US" dirty="0" smtClean="0"/>
              <a:t>POLL – ANSWER SLIDE</a:t>
            </a:r>
            <a:endParaRPr lang="en-US" dirty="0"/>
          </a:p>
        </p:txBody>
      </p:sp>
      <p:sp>
        <p:nvSpPr>
          <p:cNvPr id="3" name="Content Placeholder 2">
            <a:extLst>
              <a:ext uri="{FF2B5EF4-FFF2-40B4-BE49-F238E27FC236}">
                <a16:creationId xmlns:a16="http://schemas.microsoft.com/office/drawing/2014/main" xmlns="" id="{0F1AD5BE-D604-45C8-92BA-5E594CA32098}"/>
              </a:ext>
            </a:extLst>
          </p:cNvPr>
          <p:cNvSpPr>
            <a:spLocks noGrp="1"/>
          </p:cNvSpPr>
          <p:nvPr>
            <p:ph idx="1"/>
          </p:nvPr>
        </p:nvSpPr>
        <p:spPr/>
        <p:txBody>
          <a:bodyPr/>
          <a:lstStyle/>
          <a:p>
            <a:pPr marL="0" indent="0">
              <a:buNone/>
            </a:pPr>
            <a:r>
              <a:rPr lang="en-US" dirty="0" smtClean="0"/>
              <a:t>We learned that understanding the target audience, budgeting, and gaining proper authority are critical to planning, scoping, and conducting a pen test.  Which of the following is the next most important concept for such tests?</a:t>
            </a:r>
            <a:endParaRPr lang="en-US" dirty="0"/>
          </a:p>
          <a:p>
            <a:pPr marL="342900" indent="-342900">
              <a:buAutoNum type="alphaLcPeriod"/>
            </a:pPr>
            <a:r>
              <a:rPr lang="en-US" dirty="0" smtClean="0"/>
              <a:t>Tolerance to impact</a:t>
            </a:r>
          </a:p>
          <a:p>
            <a:pPr marL="342900" indent="-342900">
              <a:buAutoNum type="alphaLcPeriod"/>
            </a:pPr>
            <a:r>
              <a:rPr lang="en-US" dirty="0" smtClean="0"/>
              <a:t>Scope creep</a:t>
            </a:r>
          </a:p>
          <a:p>
            <a:pPr marL="342900" indent="-342900">
              <a:buFont typeface="Wingdings" charset="2"/>
              <a:buAutoNum type="alphaLcPeriod"/>
            </a:pPr>
            <a:r>
              <a:rPr lang="en-US" dirty="0" smtClean="0">
                <a:solidFill>
                  <a:schemeClr val="accent5">
                    <a:lumMod val="40000"/>
                    <a:lumOff val="60000"/>
                  </a:schemeClr>
                </a:solidFill>
              </a:rPr>
              <a:t>Target Selection</a:t>
            </a:r>
          </a:p>
          <a:p>
            <a:pPr marL="342900" indent="-342900">
              <a:buAutoNum type="alphaLcPeriod"/>
            </a:pPr>
            <a:r>
              <a:rPr lang="en-US" dirty="0" smtClean="0"/>
              <a:t>Scheduling</a:t>
            </a:r>
          </a:p>
          <a:p>
            <a:pPr marL="342900" indent="-342900">
              <a:buAutoNum type="alphaLcPeriod"/>
            </a:pPr>
            <a:r>
              <a:rPr lang="en-US" dirty="0" smtClean="0"/>
              <a:t>Risk Acceptance</a:t>
            </a:r>
            <a:endParaRPr lang="en-US" dirty="0"/>
          </a:p>
          <a:p>
            <a:pPr marL="342900" indent="-342900">
              <a:buAutoNum type="alphaLcPeriod"/>
            </a:pPr>
            <a:endParaRPr lang="en-US" dirty="0"/>
          </a:p>
        </p:txBody>
      </p:sp>
      <p:sp>
        <p:nvSpPr>
          <p:cNvPr id="4" name="Slide Number Placeholder 3">
            <a:extLst>
              <a:ext uri="{FF2B5EF4-FFF2-40B4-BE49-F238E27FC236}">
                <a16:creationId xmlns:a16="http://schemas.microsoft.com/office/drawing/2014/main" xmlns="" id="{9FDA8AA7-C155-42A4-9D19-44A7CDC38848}"/>
              </a:ext>
            </a:extLst>
          </p:cNvPr>
          <p:cNvSpPr>
            <a:spLocks noGrp="1"/>
          </p:cNvSpPr>
          <p:nvPr>
            <p:ph type="sldNum" sz="quarter" idx="12"/>
          </p:nvPr>
        </p:nvSpPr>
        <p:spPr/>
        <p:txBody>
          <a:bodyPr/>
          <a:lstStyle/>
          <a:p>
            <a:fld id="{2066355A-084C-D24E-9AD2-7E4FC41EA627}" type="slidenum">
              <a:rPr lang="en-US" smtClean="0"/>
              <a:pPr/>
              <a:t>14</a:t>
            </a:fld>
            <a:endParaRPr lang="en-US" dirty="0"/>
          </a:p>
        </p:txBody>
      </p:sp>
    </p:spTree>
    <p:extLst>
      <p:ext uri="{BB962C8B-B14F-4D97-AF65-F5344CB8AC3E}">
        <p14:creationId xmlns:p14="http://schemas.microsoft.com/office/powerpoint/2010/main" xmlns="" val="30829102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CD48563-23F2-4946-9275-4E1494B9FF99}"/>
              </a:ext>
            </a:extLst>
          </p:cNvPr>
          <p:cNvSpPr>
            <a:spLocks noGrp="1"/>
          </p:cNvSpPr>
          <p:nvPr>
            <p:ph type="title"/>
          </p:nvPr>
        </p:nvSpPr>
        <p:spPr/>
        <p:txBody>
          <a:bodyPr/>
          <a:lstStyle/>
          <a:p>
            <a:r>
              <a:rPr lang="en-US" dirty="0"/>
              <a:t>POLL</a:t>
            </a:r>
          </a:p>
        </p:txBody>
      </p:sp>
      <p:sp>
        <p:nvSpPr>
          <p:cNvPr id="3" name="Content Placeholder 2">
            <a:extLst>
              <a:ext uri="{FF2B5EF4-FFF2-40B4-BE49-F238E27FC236}">
                <a16:creationId xmlns:a16="http://schemas.microsoft.com/office/drawing/2014/main" xmlns="" id="{0F1AD5BE-D604-45C8-92BA-5E594CA32098}"/>
              </a:ext>
            </a:extLst>
          </p:cNvPr>
          <p:cNvSpPr>
            <a:spLocks noGrp="1"/>
          </p:cNvSpPr>
          <p:nvPr>
            <p:ph idx="1"/>
          </p:nvPr>
        </p:nvSpPr>
        <p:spPr/>
        <p:txBody>
          <a:bodyPr/>
          <a:lstStyle/>
          <a:p>
            <a:pPr marL="0" indent="0">
              <a:buNone/>
            </a:pPr>
            <a:r>
              <a:rPr lang="en-US" dirty="0" smtClean="0"/>
              <a:t>Which of the following is a legal contract which provides a framework for all future activities undertaken by the parties?</a:t>
            </a:r>
            <a:endParaRPr lang="en-US" dirty="0"/>
          </a:p>
          <a:p>
            <a:pPr marL="342900" indent="-342900">
              <a:buAutoNum type="alphaLcPeriod"/>
            </a:pPr>
            <a:r>
              <a:rPr lang="en-US" dirty="0" smtClean="0"/>
              <a:t>SOW</a:t>
            </a:r>
          </a:p>
          <a:p>
            <a:pPr marL="342900" indent="-342900">
              <a:buAutoNum type="alphaLcPeriod"/>
            </a:pPr>
            <a:r>
              <a:rPr lang="en-US" dirty="0" smtClean="0"/>
              <a:t>MSA</a:t>
            </a:r>
          </a:p>
          <a:p>
            <a:pPr marL="342900" indent="-342900">
              <a:buFont typeface="Wingdings" charset="2"/>
              <a:buAutoNum type="alphaLcPeriod"/>
            </a:pPr>
            <a:r>
              <a:rPr lang="en-US" dirty="0" smtClean="0"/>
              <a:t>NDA</a:t>
            </a:r>
          </a:p>
          <a:p>
            <a:pPr marL="342900" indent="-342900">
              <a:buAutoNum type="alphaLcPeriod"/>
            </a:pPr>
            <a:r>
              <a:rPr lang="en-US" dirty="0" smtClean="0"/>
              <a:t>All of the above play a part</a:t>
            </a:r>
          </a:p>
          <a:p>
            <a:pPr marL="342900" indent="-342900">
              <a:buAutoNum type="alphaLcPeriod"/>
            </a:pPr>
            <a:r>
              <a:rPr lang="en-US" dirty="0" smtClean="0"/>
              <a:t>None of the above</a:t>
            </a:r>
            <a:endParaRPr lang="en-US" dirty="0"/>
          </a:p>
          <a:p>
            <a:pPr marL="342900" indent="-342900">
              <a:buAutoNum type="alphaLcPeriod"/>
            </a:pPr>
            <a:endParaRPr lang="en-US" dirty="0"/>
          </a:p>
        </p:txBody>
      </p:sp>
      <p:sp>
        <p:nvSpPr>
          <p:cNvPr id="4" name="Slide Number Placeholder 3">
            <a:extLst>
              <a:ext uri="{FF2B5EF4-FFF2-40B4-BE49-F238E27FC236}">
                <a16:creationId xmlns:a16="http://schemas.microsoft.com/office/drawing/2014/main" xmlns="" id="{9FDA8AA7-C155-42A4-9D19-44A7CDC38848}"/>
              </a:ext>
            </a:extLst>
          </p:cNvPr>
          <p:cNvSpPr>
            <a:spLocks noGrp="1"/>
          </p:cNvSpPr>
          <p:nvPr>
            <p:ph type="sldNum" sz="quarter" idx="12"/>
          </p:nvPr>
        </p:nvSpPr>
        <p:spPr/>
        <p:txBody>
          <a:bodyPr/>
          <a:lstStyle/>
          <a:p>
            <a:fld id="{2066355A-084C-D24E-9AD2-7E4FC41EA627}" type="slidenum">
              <a:rPr lang="en-US" smtClean="0"/>
              <a:pPr/>
              <a:t>15</a:t>
            </a:fld>
            <a:endParaRPr lang="en-US" dirty="0"/>
          </a:p>
        </p:txBody>
      </p:sp>
    </p:spTree>
    <p:extLst>
      <p:ext uri="{BB962C8B-B14F-4D97-AF65-F5344CB8AC3E}">
        <p14:creationId xmlns:p14="http://schemas.microsoft.com/office/powerpoint/2010/main" xmlns="" val="30829102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CD48563-23F2-4946-9275-4E1494B9FF99}"/>
              </a:ext>
            </a:extLst>
          </p:cNvPr>
          <p:cNvSpPr>
            <a:spLocks noGrp="1"/>
          </p:cNvSpPr>
          <p:nvPr>
            <p:ph type="title"/>
          </p:nvPr>
        </p:nvSpPr>
        <p:spPr/>
        <p:txBody>
          <a:bodyPr/>
          <a:lstStyle/>
          <a:p>
            <a:r>
              <a:rPr lang="en-US" dirty="0"/>
              <a:t>POLL</a:t>
            </a:r>
          </a:p>
        </p:txBody>
      </p:sp>
      <p:sp>
        <p:nvSpPr>
          <p:cNvPr id="3" name="Content Placeholder 2">
            <a:extLst>
              <a:ext uri="{FF2B5EF4-FFF2-40B4-BE49-F238E27FC236}">
                <a16:creationId xmlns:a16="http://schemas.microsoft.com/office/drawing/2014/main" xmlns="" id="{0F1AD5BE-D604-45C8-92BA-5E594CA32098}"/>
              </a:ext>
            </a:extLst>
          </p:cNvPr>
          <p:cNvSpPr>
            <a:spLocks noGrp="1"/>
          </p:cNvSpPr>
          <p:nvPr>
            <p:ph idx="1"/>
          </p:nvPr>
        </p:nvSpPr>
        <p:spPr/>
        <p:txBody>
          <a:bodyPr/>
          <a:lstStyle/>
          <a:p>
            <a:pPr marL="0" indent="0">
              <a:buNone/>
            </a:pPr>
            <a:r>
              <a:rPr lang="en-US" dirty="0" smtClean="0"/>
              <a:t>Which of the following is a legal contract which provides a framework for all future activities undertaken by the parties?</a:t>
            </a:r>
            <a:endParaRPr lang="en-US" dirty="0"/>
          </a:p>
          <a:p>
            <a:pPr marL="342900" indent="-342900">
              <a:buAutoNum type="alphaLcPeriod"/>
            </a:pPr>
            <a:r>
              <a:rPr lang="en-US" dirty="0" smtClean="0"/>
              <a:t>SOW</a:t>
            </a:r>
          </a:p>
          <a:p>
            <a:pPr marL="342900" indent="-342900">
              <a:buAutoNum type="alphaLcPeriod"/>
            </a:pPr>
            <a:r>
              <a:rPr lang="en-US" dirty="0" smtClean="0">
                <a:solidFill>
                  <a:schemeClr val="accent5">
                    <a:lumMod val="40000"/>
                    <a:lumOff val="60000"/>
                  </a:schemeClr>
                </a:solidFill>
              </a:rPr>
              <a:t>MSA</a:t>
            </a:r>
          </a:p>
          <a:p>
            <a:pPr marL="342900" indent="-342900">
              <a:buFont typeface="Wingdings" charset="2"/>
              <a:buAutoNum type="alphaLcPeriod"/>
            </a:pPr>
            <a:r>
              <a:rPr lang="en-US" dirty="0" smtClean="0"/>
              <a:t>NDA</a:t>
            </a:r>
          </a:p>
          <a:p>
            <a:pPr marL="342900" indent="-342900">
              <a:buAutoNum type="alphaLcPeriod"/>
            </a:pPr>
            <a:r>
              <a:rPr lang="en-US" dirty="0" smtClean="0"/>
              <a:t>All of the above play a part</a:t>
            </a:r>
          </a:p>
          <a:p>
            <a:pPr marL="342900" indent="-342900">
              <a:buAutoNum type="alphaLcPeriod"/>
            </a:pPr>
            <a:r>
              <a:rPr lang="en-US" dirty="0" smtClean="0"/>
              <a:t>None of the above</a:t>
            </a:r>
            <a:endParaRPr lang="en-US" dirty="0"/>
          </a:p>
          <a:p>
            <a:pPr marL="342900" indent="-342900">
              <a:buAutoNum type="alphaLcPeriod"/>
            </a:pPr>
            <a:endParaRPr lang="en-US" dirty="0"/>
          </a:p>
        </p:txBody>
      </p:sp>
      <p:sp>
        <p:nvSpPr>
          <p:cNvPr id="4" name="Slide Number Placeholder 3">
            <a:extLst>
              <a:ext uri="{FF2B5EF4-FFF2-40B4-BE49-F238E27FC236}">
                <a16:creationId xmlns:a16="http://schemas.microsoft.com/office/drawing/2014/main" xmlns="" id="{9FDA8AA7-C155-42A4-9D19-44A7CDC38848}"/>
              </a:ext>
            </a:extLst>
          </p:cNvPr>
          <p:cNvSpPr>
            <a:spLocks noGrp="1"/>
          </p:cNvSpPr>
          <p:nvPr>
            <p:ph type="sldNum" sz="quarter" idx="12"/>
          </p:nvPr>
        </p:nvSpPr>
        <p:spPr/>
        <p:txBody>
          <a:bodyPr/>
          <a:lstStyle/>
          <a:p>
            <a:fld id="{2066355A-084C-D24E-9AD2-7E4FC41EA627}" type="slidenum">
              <a:rPr lang="en-US" smtClean="0"/>
              <a:pPr/>
              <a:t>16</a:t>
            </a:fld>
            <a:endParaRPr lang="en-US" dirty="0"/>
          </a:p>
        </p:txBody>
      </p:sp>
    </p:spTree>
    <p:extLst>
      <p:ext uri="{BB962C8B-B14F-4D97-AF65-F5344CB8AC3E}">
        <p14:creationId xmlns:p14="http://schemas.microsoft.com/office/powerpoint/2010/main" xmlns="" val="30829102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5043FED6-F336-45DC-926B-CDA201E02228}"/>
              </a:ext>
            </a:extLst>
          </p:cNvPr>
          <p:cNvSpPr>
            <a:spLocks noGrp="1"/>
          </p:cNvSpPr>
          <p:nvPr>
            <p:ph type="title"/>
          </p:nvPr>
        </p:nvSpPr>
        <p:spPr/>
        <p:txBody>
          <a:bodyPr/>
          <a:lstStyle/>
          <a:p>
            <a:r>
              <a:rPr lang="en-US" dirty="0" smtClean="0"/>
              <a:t>Information Gathering– Domain 2.1</a:t>
            </a:r>
            <a:endParaRPr lang="en-US" dirty="0"/>
          </a:p>
        </p:txBody>
      </p:sp>
      <p:sp>
        <p:nvSpPr>
          <p:cNvPr id="4" name="Slide Number Placeholder 3">
            <a:extLst>
              <a:ext uri="{FF2B5EF4-FFF2-40B4-BE49-F238E27FC236}">
                <a16:creationId xmlns:a16="http://schemas.microsoft.com/office/drawing/2014/main" xmlns="" id="{6C8F2F96-FA1F-4AFA-88D4-C456A3943953}"/>
              </a:ext>
            </a:extLst>
          </p:cNvPr>
          <p:cNvSpPr>
            <a:spLocks noGrp="1"/>
          </p:cNvSpPr>
          <p:nvPr>
            <p:ph type="sldNum" sz="quarter" idx="12"/>
          </p:nvPr>
        </p:nvSpPr>
        <p:spPr/>
        <p:txBody>
          <a:bodyPr/>
          <a:lstStyle/>
          <a:p>
            <a:fld id="{91AF2B4D-6B12-4EDF-87BB-2B55CECB6611}" type="slidenum">
              <a:rPr lang="en-US" smtClean="0"/>
              <a:pPr/>
              <a:t>17</a:t>
            </a:fld>
            <a:endParaRPr lang="en-US"/>
          </a:p>
        </p:txBody>
      </p:sp>
      <p:pic>
        <p:nvPicPr>
          <p:cNvPr id="9221" name="Picture 5"/>
          <p:cNvPicPr>
            <a:picLocks noChangeAspect="1" noChangeArrowheads="1"/>
          </p:cNvPicPr>
          <p:nvPr/>
        </p:nvPicPr>
        <p:blipFill>
          <a:blip r:embed="rId2"/>
          <a:srcRect/>
          <a:stretch>
            <a:fillRect/>
          </a:stretch>
        </p:blipFill>
        <p:spPr bwMode="auto">
          <a:xfrm>
            <a:off x="44580" y="834254"/>
            <a:ext cx="8761413" cy="1879600"/>
          </a:xfrm>
          <a:prstGeom prst="rect">
            <a:avLst/>
          </a:prstGeom>
          <a:noFill/>
          <a:ln w="9525">
            <a:noFill/>
            <a:miter lim="800000"/>
            <a:headEnd/>
            <a:tailEnd/>
          </a:ln>
        </p:spPr>
      </p:pic>
      <p:pic>
        <p:nvPicPr>
          <p:cNvPr id="1028" name="Picture 4"/>
          <p:cNvPicPr>
            <a:picLocks noChangeAspect="1" noChangeArrowheads="1"/>
          </p:cNvPicPr>
          <p:nvPr/>
        </p:nvPicPr>
        <p:blipFill>
          <a:blip r:embed="rId3"/>
          <a:srcRect/>
          <a:stretch>
            <a:fillRect/>
          </a:stretch>
        </p:blipFill>
        <p:spPr bwMode="auto">
          <a:xfrm>
            <a:off x="171450" y="1943132"/>
            <a:ext cx="8799513" cy="3086100"/>
          </a:xfrm>
          <a:prstGeom prst="rect">
            <a:avLst/>
          </a:prstGeom>
          <a:noFill/>
          <a:ln w="9525">
            <a:noFill/>
            <a:miter lim="800000"/>
            <a:headEnd/>
            <a:tailEnd/>
          </a:ln>
        </p:spPr>
      </p:pic>
    </p:spTree>
    <p:extLst>
      <p:ext uri="{BB962C8B-B14F-4D97-AF65-F5344CB8AC3E}">
        <p14:creationId xmlns:p14="http://schemas.microsoft.com/office/powerpoint/2010/main" xmlns="" val="6627903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5043FED6-F336-45DC-926B-CDA201E02228}"/>
              </a:ext>
            </a:extLst>
          </p:cNvPr>
          <p:cNvSpPr>
            <a:spLocks noGrp="1"/>
          </p:cNvSpPr>
          <p:nvPr>
            <p:ph type="title"/>
          </p:nvPr>
        </p:nvSpPr>
        <p:spPr/>
        <p:txBody>
          <a:bodyPr/>
          <a:lstStyle/>
          <a:p>
            <a:r>
              <a:rPr lang="en-US" dirty="0" smtClean="0"/>
              <a:t>Information Gathering– Domain 2.1</a:t>
            </a:r>
            <a:endParaRPr lang="en-US" dirty="0"/>
          </a:p>
        </p:txBody>
      </p:sp>
      <p:sp>
        <p:nvSpPr>
          <p:cNvPr id="6" name="Content Placeholder 5">
            <a:extLst>
              <a:ext uri="{FF2B5EF4-FFF2-40B4-BE49-F238E27FC236}">
                <a16:creationId xmlns:a16="http://schemas.microsoft.com/office/drawing/2014/main" xmlns="" id="{5C64E29F-9D76-4E99-B58A-1DDBBE8F50E8}"/>
              </a:ext>
            </a:extLst>
          </p:cNvPr>
          <p:cNvSpPr>
            <a:spLocks noGrp="1"/>
          </p:cNvSpPr>
          <p:nvPr>
            <p:ph idx="1"/>
          </p:nvPr>
        </p:nvSpPr>
        <p:spPr/>
        <p:txBody>
          <a:bodyPr/>
          <a:lstStyle/>
          <a:p>
            <a:r>
              <a:rPr lang="en-US" dirty="0" smtClean="0"/>
              <a:t>Scanning</a:t>
            </a:r>
          </a:p>
          <a:p>
            <a:pPr lvl="1"/>
            <a:r>
              <a:rPr lang="en-US" dirty="0" smtClean="0"/>
              <a:t>Scan = look at all parts of (something) carefully in order to detect some feature.</a:t>
            </a:r>
          </a:p>
          <a:p>
            <a:endParaRPr lang="en-US" dirty="0" smtClean="0"/>
          </a:p>
          <a:p>
            <a:r>
              <a:rPr lang="en-US" dirty="0" smtClean="0"/>
              <a:t>In computing and particularly pen tests, we can scan:</a:t>
            </a:r>
          </a:p>
          <a:p>
            <a:pPr lvl="1"/>
            <a:r>
              <a:rPr lang="en-US" dirty="0" smtClean="0"/>
              <a:t>Applications</a:t>
            </a:r>
          </a:p>
          <a:p>
            <a:pPr lvl="1"/>
            <a:r>
              <a:rPr lang="en-US" dirty="0" smtClean="0"/>
              <a:t>Devices</a:t>
            </a:r>
          </a:p>
          <a:p>
            <a:pPr lvl="1"/>
            <a:r>
              <a:rPr lang="en-US" dirty="0" smtClean="0"/>
              <a:t>Computers</a:t>
            </a:r>
          </a:p>
          <a:p>
            <a:pPr lvl="1"/>
            <a:r>
              <a:rPr lang="en-US" dirty="0" smtClean="0"/>
              <a:t>Networks</a:t>
            </a:r>
          </a:p>
          <a:p>
            <a:pPr lvl="1"/>
            <a:r>
              <a:rPr lang="en-US" dirty="0" smtClean="0"/>
              <a:t>Systems</a:t>
            </a:r>
          </a:p>
        </p:txBody>
      </p:sp>
      <p:sp>
        <p:nvSpPr>
          <p:cNvPr id="4" name="Slide Number Placeholder 3">
            <a:extLst>
              <a:ext uri="{FF2B5EF4-FFF2-40B4-BE49-F238E27FC236}">
                <a16:creationId xmlns:a16="http://schemas.microsoft.com/office/drawing/2014/main" xmlns="" id="{6C8F2F96-FA1F-4AFA-88D4-C456A3943953}"/>
              </a:ext>
            </a:extLst>
          </p:cNvPr>
          <p:cNvSpPr>
            <a:spLocks noGrp="1"/>
          </p:cNvSpPr>
          <p:nvPr>
            <p:ph type="sldNum" sz="quarter" idx="12"/>
          </p:nvPr>
        </p:nvSpPr>
        <p:spPr/>
        <p:txBody>
          <a:bodyPr/>
          <a:lstStyle/>
          <a:p>
            <a:fld id="{91AF2B4D-6B12-4EDF-87BB-2B55CECB6611}" type="slidenum">
              <a:rPr lang="en-US" smtClean="0"/>
              <a:pPr/>
              <a:t>18</a:t>
            </a:fld>
            <a:endParaRPr lang="en-US"/>
          </a:p>
        </p:txBody>
      </p:sp>
    </p:spTree>
    <p:extLst>
      <p:ext uri="{BB962C8B-B14F-4D97-AF65-F5344CB8AC3E}">
        <p14:creationId xmlns:p14="http://schemas.microsoft.com/office/powerpoint/2010/main" xmlns="" val="6627903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5043FED6-F336-45DC-926B-CDA201E02228}"/>
              </a:ext>
            </a:extLst>
          </p:cNvPr>
          <p:cNvSpPr>
            <a:spLocks noGrp="1"/>
          </p:cNvSpPr>
          <p:nvPr>
            <p:ph type="title"/>
          </p:nvPr>
        </p:nvSpPr>
        <p:spPr/>
        <p:txBody>
          <a:bodyPr/>
          <a:lstStyle/>
          <a:p>
            <a:r>
              <a:rPr lang="en-US" dirty="0" smtClean="0"/>
              <a:t>Information Gathering– Domain 2.1</a:t>
            </a:r>
            <a:endParaRPr lang="en-US" dirty="0"/>
          </a:p>
        </p:txBody>
      </p:sp>
      <p:sp>
        <p:nvSpPr>
          <p:cNvPr id="6" name="Content Placeholder 5">
            <a:extLst>
              <a:ext uri="{FF2B5EF4-FFF2-40B4-BE49-F238E27FC236}">
                <a16:creationId xmlns:a16="http://schemas.microsoft.com/office/drawing/2014/main" xmlns="" id="{5C64E29F-9D76-4E99-B58A-1DDBBE8F50E8}"/>
              </a:ext>
            </a:extLst>
          </p:cNvPr>
          <p:cNvSpPr>
            <a:spLocks noGrp="1"/>
          </p:cNvSpPr>
          <p:nvPr>
            <p:ph idx="1"/>
          </p:nvPr>
        </p:nvSpPr>
        <p:spPr/>
        <p:txBody>
          <a:bodyPr/>
          <a:lstStyle/>
          <a:p>
            <a:r>
              <a:rPr lang="en-US" dirty="0" smtClean="0"/>
              <a:t>Enumeration</a:t>
            </a:r>
          </a:p>
          <a:p>
            <a:pPr lvl="1"/>
            <a:r>
              <a:rPr lang="en-US" dirty="0" smtClean="0"/>
              <a:t>Enumeration = the action of establishing the number of something.</a:t>
            </a:r>
          </a:p>
          <a:p>
            <a:pPr lvl="1"/>
            <a:endParaRPr lang="en-US" dirty="0" smtClean="0"/>
          </a:p>
          <a:p>
            <a:r>
              <a:rPr lang="en-US" dirty="0" smtClean="0"/>
              <a:t>From the exam objectives we see we need to understand enumeration for:</a:t>
            </a:r>
          </a:p>
          <a:p>
            <a:pPr lvl="1"/>
            <a:r>
              <a:rPr lang="en-US" dirty="0" smtClean="0"/>
              <a:t>Hosts, Networks, Domains, Users, Groups, Network shares, Web pages, Applications, Services, Tokens, and even Social networking sites.</a:t>
            </a:r>
          </a:p>
          <a:p>
            <a:pPr lvl="1"/>
            <a:r>
              <a:rPr lang="en-US" dirty="0" smtClean="0"/>
              <a:t>So how do we accomplish all of this?</a:t>
            </a:r>
          </a:p>
          <a:p>
            <a:pPr lvl="1"/>
            <a:r>
              <a:rPr lang="en-US" dirty="0" smtClean="0"/>
              <a:t>Usually with special scanning tools  such as </a:t>
            </a:r>
            <a:r>
              <a:rPr lang="en-US" dirty="0" err="1" smtClean="0"/>
              <a:t>nmap</a:t>
            </a:r>
            <a:r>
              <a:rPr lang="en-US" dirty="0" smtClean="0"/>
              <a:t>, but there are also public sources for some of this information, like the </a:t>
            </a:r>
            <a:r>
              <a:rPr lang="en-US" dirty="0" err="1" smtClean="0"/>
              <a:t>Whois</a:t>
            </a:r>
            <a:r>
              <a:rPr lang="en-US" dirty="0" smtClean="0"/>
              <a:t> database for domain information.</a:t>
            </a:r>
          </a:p>
        </p:txBody>
      </p:sp>
      <p:sp>
        <p:nvSpPr>
          <p:cNvPr id="4" name="Slide Number Placeholder 3">
            <a:extLst>
              <a:ext uri="{FF2B5EF4-FFF2-40B4-BE49-F238E27FC236}">
                <a16:creationId xmlns:a16="http://schemas.microsoft.com/office/drawing/2014/main" xmlns="" id="{6C8F2F96-FA1F-4AFA-88D4-C456A3943953}"/>
              </a:ext>
            </a:extLst>
          </p:cNvPr>
          <p:cNvSpPr>
            <a:spLocks noGrp="1"/>
          </p:cNvSpPr>
          <p:nvPr>
            <p:ph type="sldNum" sz="quarter" idx="12"/>
          </p:nvPr>
        </p:nvSpPr>
        <p:spPr/>
        <p:txBody>
          <a:bodyPr/>
          <a:lstStyle/>
          <a:p>
            <a:fld id="{91AF2B4D-6B12-4EDF-87BB-2B55CECB6611}" type="slidenum">
              <a:rPr lang="en-US" smtClean="0"/>
              <a:pPr/>
              <a:t>19</a:t>
            </a:fld>
            <a:endParaRPr lang="en-US"/>
          </a:p>
        </p:txBody>
      </p:sp>
    </p:spTree>
    <p:extLst>
      <p:ext uri="{BB962C8B-B14F-4D97-AF65-F5344CB8AC3E}">
        <p14:creationId xmlns:p14="http://schemas.microsoft.com/office/powerpoint/2010/main" xmlns="" val="6627903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a typeface="ＭＳ Ｐゴシック" charset="0"/>
                <a:cs typeface="ＭＳ Ｐゴシック" charset="0"/>
              </a:rPr>
              <a:t>Housekeeping</a:t>
            </a:r>
            <a:endParaRPr lang="en-US" dirty="0"/>
          </a:p>
        </p:txBody>
      </p:sp>
      <p:grpSp>
        <p:nvGrpSpPr>
          <p:cNvPr id="19" name="Group 18"/>
          <p:cNvGrpSpPr/>
          <p:nvPr/>
        </p:nvGrpSpPr>
        <p:grpSpPr>
          <a:xfrm>
            <a:off x="1582506" y="1709136"/>
            <a:ext cx="733423" cy="505888"/>
            <a:chOff x="572648" y="1396987"/>
            <a:chExt cx="1303862" cy="899356"/>
          </a:xfrm>
        </p:grpSpPr>
        <p:sp>
          <p:nvSpPr>
            <p:cNvPr id="10" name="Round Diagonal Corner Rectangle 9"/>
            <p:cNvSpPr/>
            <p:nvPr/>
          </p:nvSpPr>
          <p:spPr>
            <a:xfrm>
              <a:off x="572648" y="1466726"/>
              <a:ext cx="1303862" cy="829617"/>
            </a:xfrm>
            <a:prstGeom prst="round2Diag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defTabSz="342900">
                <a:defRPr/>
              </a:pPr>
              <a:endParaRPr lang="en-US" sz="1013" dirty="0">
                <a:solidFill>
                  <a:prstClr val="white"/>
                </a:solidFill>
                <a:latin typeface="Calibri"/>
              </a:endParaRPr>
            </a:p>
          </p:txBody>
        </p:sp>
        <p:pic>
          <p:nvPicPr>
            <p:cNvPr id="6" name="Picture 13"/>
            <p:cNvPicPr>
              <a:picLocks noChangeAspect="1"/>
            </p:cNvPicPr>
            <p:nvPr/>
          </p:nvPicPr>
          <p:blipFill>
            <a:blip r:embed="rId3" cstate="email">
              <a:extLst>
                <a:ext uri="{28A0092B-C50C-407E-A947-70E740481C1C}">
                  <a14:useLocalDpi xmlns:a14="http://schemas.microsoft.com/office/drawing/2010/main" xmlns="" val="0"/>
                </a:ext>
              </a:extLst>
            </a:blip>
            <a:stretch>
              <a:fillRect/>
            </a:stretch>
          </p:blipFill>
          <p:spPr bwMode="auto">
            <a:xfrm>
              <a:off x="754940" y="1396987"/>
              <a:ext cx="927100" cy="8716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nvGrpSpPr>
          <p:cNvPr id="17" name="Group 16"/>
          <p:cNvGrpSpPr/>
          <p:nvPr/>
        </p:nvGrpSpPr>
        <p:grpSpPr>
          <a:xfrm>
            <a:off x="1582506" y="3423040"/>
            <a:ext cx="733423" cy="466660"/>
            <a:chOff x="572648" y="3479705"/>
            <a:chExt cx="1303862" cy="829617"/>
          </a:xfrm>
        </p:grpSpPr>
        <p:sp>
          <p:nvSpPr>
            <p:cNvPr id="12" name="Round Diagonal Corner Rectangle 11"/>
            <p:cNvSpPr/>
            <p:nvPr/>
          </p:nvSpPr>
          <p:spPr>
            <a:xfrm>
              <a:off x="572648" y="3479705"/>
              <a:ext cx="1303862" cy="829617"/>
            </a:xfrm>
            <a:prstGeom prst="round2Diag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defTabSz="342900">
                <a:defRPr/>
              </a:pPr>
              <a:endParaRPr lang="en-US" sz="1013" dirty="0">
                <a:solidFill>
                  <a:prstClr val="white"/>
                </a:solidFill>
                <a:latin typeface="Calibri"/>
              </a:endParaRPr>
            </a:p>
          </p:txBody>
        </p:sp>
        <p:pic>
          <p:nvPicPr>
            <p:cNvPr id="7" name="Picture 16"/>
            <p:cNvPicPr>
              <a:picLocks noChangeAspect="1"/>
            </p:cNvPicPr>
            <p:nvPr/>
          </p:nvPicPr>
          <p:blipFill>
            <a:blip r:embed="rId4" cstate="email">
              <a:extLst>
                <a:ext uri="{28A0092B-C50C-407E-A947-70E740481C1C}">
                  <a14:useLocalDpi xmlns:a14="http://schemas.microsoft.com/office/drawing/2010/main" xmlns="" val="0"/>
                </a:ext>
              </a:extLst>
            </a:blip>
            <a:stretch>
              <a:fillRect/>
            </a:stretch>
          </p:blipFill>
          <p:spPr bwMode="auto">
            <a:xfrm>
              <a:off x="766690" y="3518974"/>
              <a:ext cx="852034" cy="79034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nvGrpSpPr>
          <p:cNvPr id="18" name="Group 17"/>
          <p:cNvGrpSpPr/>
          <p:nvPr/>
        </p:nvGrpSpPr>
        <p:grpSpPr>
          <a:xfrm>
            <a:off x="1582506" y="2617790"/>
            <a:ext cx="733423" cy="474627"/>
            <a:chOff x="572648" y="2498532"/>
            <a:chExt cx="1303862" cy="843781"/>
          </a:xfrm>
        </p:grpSpPr>
        <p:sp>
          <p:nvSpPr>
            <p:cNvPr id="11" name="Round Diagonal Corner Rectangle 10"/>
            <p:cNvSpPr/>
            <p:nvPr/>
          </p:nvSpPr>
          <p:spPr>
            <a:xfrm>
              <a:off x="572648" y="2498532"/>
              <a:ext cx="1303862" cy="829617"/>
            </a:xfrm>
            <a:prstGeom prst="round2Diag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defTabSz="342900">
                <a:defRPr/>
              </a:pPr>
              <a:endParaRPr lang="en-US" sz="1013" dirty="0">
                <a:solidFill>
                  <a:prstClr val="white"/>
                </a:solidFill>
                <a:latin typeface="Calibri"/>
              </a:endParaRPr>
            </a:p>
          </p:txBody>
        </p:sp>
        <p:pic>
          <p:nvPicPr>
            <p:cNvPr id="14" name="Picture 16"/>
            <p:cNvPicPr>
              <a:picLocks noChangeAspect="1"/>
            </p:cNvPicPr>
            <p:nvPr/>
          </p:nvPicPr>
          <p:blipFill>
            <a:blip r:embed="rId5" cstate="email">
              <a:extLst>
                <a:ext uri="{28A0092B-C50C-407E-A947-70E740481C1C}">
                  <a14:useLocalDpi xmlns:a14="http://schemas.microsoft.com/office/drawing/2010/main" xmlns="" val="0"/>
                </a:ext>
              </a:extLst>
            </a:blip>
            <a:stretch>
              <a:fillRect/>
            </a:stretch>
          </p:blipFill>
          <p:spPr bwMode="auto">
            <a:xfrm>
              <a:off x="754940" y="2498532"/>
              <a:ext cx="909638" cy="84378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8" name="Rectangle 7"/>
          <p:cNvSpPr/>
          <p:nvPr/>
        </p:nvSpPr>
        <p:spPr>
          <a:xfrm>
            <a:off x="2448175" y="2531459"/>
            <a:ext cx="5022470" cy="715581"/>
          </a:xfrm>
          <a:prstGeom prst="rect">
            <a:avLst/>
          </a:prstGeom>
        </p:spPr>
        <p:txBody>
          <a:bodyPr wrap="square">
            <a:spAutoFit/>
          </a:bodyPr>
          <a:lstStyle/>
          <a:p>
            <a:pPr marL="160731" indent="-160731" defTabSz="256277">
              <a:spcBef>
                <a:spcPct val="20000"/>
              </a:spcBef>
              <a:buClr>
                <a:srgbClr val="FF0000"/>
              </a:buClr>
              <a:buFont typeface="Arial" panose="020B0604020202020204" pitchFamily="34" charset="0"/>
              <a:buChar char="•"/>
              <a:defRPr/>
            </a:pPr>
            <a:r>
              <a:rPr lang="en-US" sz="1350" dirty="0">
                <a:solidFill>
                  <a:srgbClr val="69727B"/>
                </a:solidFill>
                <a:latin typeface="Calibri"/>
                <a:cs typeface="Arial" charset="0"/>
              </a:rPr>
              <a:t>Recording will be distributed within two hours. Slides and homework can be downloaded from the resource widget.  You are able to do this via the recording as well.</a:t>
            </a:r>
          </a:p>
        </p:txBody>
      </p:sp>
      <p:sp>
        <p:nvSpPr>
          <p:cNvPr id="9" name="Rectangle 8"/>
          <p:cNvSpPr/>
          <p:nvPr/>
        </p:nvSpPr>
        <p:spPr>
          <a:xfrm>
            <a:off x="2448175" y="3404952"/>
            <a:ext cx="5022470" cy="507831"/>
          </a:xfrm>
          <a:prstGeom prst="rect">
            <a:avLst/>
          </a:prstGeom>
        </p:spPr>
        <p:txBody>
          <a:bodyPr wrap="square">
            <a:spAutoFit/>
          </a:bodyPr>
          <a:lstStyle/>
          <a:p>
            <a:pPr marL="160731" indent="-160731" defTabSz="342900">
              <a:spcBef>
                <a:spcPct val="20000"/>
              </a:spcBef>
              <a:buClr>
                <a:srgbClr val="FF0000"/>
              </a:buClr>
              <a:buFont typeface="Arial" panose="020B0604020202020204" pitchFamily="34" charset="0"/>
              <a:buChar char="•"/>
              <a:defRPr/>
            </a:pPr>
            <a:r>
              <a:rPr lang="en-US" sz="1350" dirty="0">
                <a:solidFill>
                  <a:srgbClr val="69727B"/>
                </a:solidFill>
                <a:latin typeface="Calibri"/>
              </a:rPr>
              <a:t>Submit questions via the Q&amp;A. The questions will be answered as submitted throughout the sessions.</a:t>
            </a:r>
          </a:p>
        </p:txBody>
      </p:sp>
      <p:sp>
        <p:nvSpPr>
          <p:cNvPr id="21" name="Rectangle 20"/>
          <p:cNvSpPr/>
          <p:nvPr/>
        </p:nvSpPr>
        <p:spPr>
          <a:xfrm>
            <a:off x="2448175" y="1709135"/>
            <a:ext cx="5022470" cy="1006429"/>
          </a:xfrm>
          <a:prstGeom prst="rect">
            <a:avLst/>
          </a:prstGeom>
        </p:spPr>
        <p:txBody>
          <a:bodyPr wrap="square">
            <a:spAutoFit/>
          </a:bodyPr>
          <a:lstStyle/>
          <a:p>
            <a:pPr marL="160731" indent="-160731" defTabSz="256277">
              <a:spcBef>
                <a:spcPct val="20000"/>
              </a:spcBef>
              <a:buClr>
                <a:srgbClr val="FF0000"/>
              </a:buClr>
              <a:buFont typeface="Arial" panose="020B0604020202020204" pitchFamily="34" charset="0"/>
              <a:buChar char="•"/>
              <a:defRPr/>
            </a:pPr>
            <a:r>
              <a:rPr lang="en-US" sz="1350" dirty="0">
                <a:solidFill>
                  <a:srgbClr val="69727B"/>
                </a:solidFill>
                <a:latin typeface="Calibri"/>
                <a:cs typeface="Arial" charset="0"/>
              </a:rPr>
              <a:t>Unmute your speakers.</a:t>
            </a:r>
          </a:p>
          <a:p>
            <a:pPr marL="160731" indent="-160731" defTabSz="256277">
              <a:spcBef>
                <a:spcPct val="20000"/>
              </a:spcBef>
              <a:buClr>
                <a:srgbClr val="FF0000"/>
              </a:buClr>
              <a:buFont typeface="Arial" panose="020B0604020202020204" pitchFamily="34" charset="0"/>
              <a:buChar char="•"/>
              <a:defRPr/>
            </a:pPr>
            <a:r>
              <a:rPr lang="en-US" sz="1350" dirty="0">
                <a:solidFill>
                  <a:srgbClr val="69727B"/>
                </a:solidFill>
                <a:latin typeface="Calibri"/>
                <a:cs typeface="Arial" charset="0"/>
              </a:rPr>
              <a:t>Use Chrome if you have issues</a:t>
            </a:r>
          </a:p>
          <a:p>
            <a:pPr marL="503631" lvl="1" indent="-160731" defTabSz="256277">
              <a:spcBef>
                <a:spcPct val="20000"/>
              </a:spcBef>
              <a:buClr>
                <a:srgbClr val="FF0000"/>
              </a:buClr>
              <a:buFont typeface="Arial" panose="020B0604020202020204" pitchFamily="34" charset="0"/>
              <a:buChar char="•"/>
              <a:defRPr/>
            </a:pPr>
            <a:r>
              <a:rPr lang="en-US" sz="1350" dirty="0">
                <a:solidFill>
                  <a:srgbClr val="69727B"/>
                </a:solidFill>
                <a:latin typeface="Calibri"/>
                <a:cs typeface="Arial" charset="0"/>
              </a:rPr>
              <a:t>Enable Flash: Chrome://settings/content flash settings enabled</a:t>
            </a:r>
          </a:p>
        </p:txBody>
      </p:sp>
    </p:spTree>
    <p:extLst>
      <p:ext uri="{BB962C8B-B14F-4D97-AF65-F5344CB8AC3E}">
        <p14:creationId xmlns:p14="http://schemas.microsoft.com/office/powerpoint/2010/main" xmlns="" val="13450082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Chat Question</a:t>
            </a:r>
          </a:p>
        </p:txBody>
      </p:sp>
      <p:sp>
        <p:nvSpPr>
          <p:cNvPr id="5" name="Content Placeholder 4"/>
          <p:cNvSpPr>
            <a:spLocks noGrp="1"/>
          </p:cNvSpPr>
          <p:nvPr>
            <p:ph idx="1"/>
          </p:nvPr>
        </p:nvSpPr>
        <p:spPr/>
        <p:txBody>
          <a:bodyPr/>
          <a:lstStyle/>
          <a:p>
            <a:pPr marL="0" indent="0">
              <a:buNone/>
            </a:pPr>
            <a:r>
              <a:rPr lang="en-US" sz="2400" dirty="0" smtClean="0"/>
              <a:t>Besides </a:t>
            </a:r>
            <a:r>
              <a:rPr lang="en-US" sz="2400" dirty="0" err="1" smtClean="0"/>
              <a:t>nmap</a:t>
            </a:r>
            <a:r>
              <a:rPr lang="en-US" sz="2400" dirty="0" smtClean="0"/>
              <a:t>, what other basic scanning and enumeration tools have your used or heard of.</a:t>
            </a:r>
            <a:endParaRPr lang="en-US" sz="2400" dirty="0"/>
          </a:p>
          <a:p>
            <a:pPr marL="0" indent="0">
              <a:buNone/>
            </a:pPr>
            <a:endParaRPr lang="en-US" sz="2400" dirty="0"/>
          </a:p>
          <a:p>
            <a:pPr marL="0" indent="0">
              <a:buNone/>
            </a:pPr>
            <a:r>
              <a:rPr lang="en-US" sz="2400" dirty="0"/>
              <a:t>Answer in the chat window and let’s share. </a:t>
            </a:r>
            <a:endParaRPr lang="en-US" dirty="0"/>
          </a:p>
        </p:txBody>
      </p:sp>
      <p:sp>
        <p:nvSpPr>
          <p:cNvPr id="6" name="Title 3"/>
          <p:cNvSpPr txBox="1">
            <a:spLocks/>
          </p:cNvSpPr>
          <p:nvPr/>
        </p:nvSpPr>
        <p:spPr>
          <a:xfrm>
            <a:off x="5850127" y="1367390"/>
            <a:ext cx="1904891" cy="857250"/>
          </a:xfrm>
          <a:prstGeom prst="rect">
            <a:avLst/>
          </a:prstGeom>
        </p:spPr>
        <p:txBody>
          <a:bodyPr vert="horz" lIns="0" tIns="34290" rIns="68580" bIns="34290" rtlCol="0" anchor="ctr">
            <a:noAutofit/>
          </a:bodyPr>
          <a:lstStyle>
            <a:lvl1pPr algn="l" defTabSz="457200" rtl="0" eaLnBrk="1" latinLnBrk="0" hangingPunct="1">
              <a:spcBef>
                <a:spcPct val="0"/>
              </a:spcBef>
              <a:buNone/>
              <a:defRPr lang="en-US" sz="2800" b="1" kern="1200">
                <a:solidFill>
                  <a:srgbClr val="FF0000"/>
                </a:solidFill>
                <a:latin typeface="+mj-lt"/>
                <a:ea typeface="+mj-ea"/>
                <a:cs typeface="+mj-cs"/>
              </a:defRPr>
            </a:lvl1pPr>
          </a:lstStyle>
          <a:p>
            <a:r>
              <a:rPr lang="en-US" sz="2100" dirty="0">
                <a:solidFill>
                  <a:schemeClr val="bg1"/>
                </a:solidFill>
              </a:rPr>
              <a:t>This photo is for placement only</a:t>
            </a:r>
          </a:p>
        </p:txBody>
      </p:sp>
      <p:pic>
        <p:nvPicPr>
          <p:cNvPr id="10" name="Picture Placeholder 9">
            <a:extLst>
              <a:ext uri="{FF2B5EF4-FFF2-40B4-BE49-F238E27FC236}">
                <a16:creationId xmlns:a16="http://schemas.microsoft.com/office/drawing/2014/main" xmlns="" id="{1761035F-A1B9-4DE6-AF61-D0580AD52AE3}"/>
              </a:ext>
            </a:extLst>
          </p:cNvPr>
          <p:cNvPicPr>
            <a:picLocks noGrp="1" noChangeAspect="1"/>
          </p:cNvPicPr>
          <p:nvPr>
            <p:ph type="pic" sz="quarter" idx="13"/>
          </p:nvPr>
        </p:nvPicPr>
        <p:blipFill>
          <a:blip r:embed="rId2"/>
          <a:srcRect l="13065" r="13065"/>
          <a:stretch>
            <a:fillRect/>
          </a:stretch>
        </p:blipFill>
        <p:spPr/>
      </p:pic>
    </p:spTree>
    <p:extLst>
      <p:ext uri="{BB962C8B-B14F-4D97-AF65-F5344CB8AC3E}">
        <p14:creationId xmlns:p14="http://schemas.microsoft.com/office/powerpoint/2010/main" xmlns="" val="22020116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 xmlns:a16="http://schemas.microsoft.com/office/drawing/2014/main" id="{44FA6EF8-9439-40FB-B525-0B4524B9039D}"/>
              </a:ext>
            </a:extLst>
          </p:cNvPr>
          <p:cNvSpPr>
            <a:spLocks noGrp="1"/>
          </p:cNvSpPr>
          <p:nvPr>
            <p:ph type="title"/>
          </p:nvPr>
        </p:nvSpPr>
        <p:spPr/>
        <p:txBody>
          <a:bodyPr/>
          <a:lstStyle/>
          <a:p>
            <a:r>
              <a:rPr lang="en-US" dirty="0" smtClean="0"/>
              <a:t>DEMO</a:t>
            </a:r>
            <a:endParaRPr lang="en-US" dirty="0"/>
          </a:p>
        </p:txBody>
      </p:sp>
      <p:sp>
        <p:nvSpPr>
          <p:cNvPr id="7" name="Text Placeholder 6">
            <a:extLst>
              <a:ext uri="{FF2B5EF4-FFF2-40B4-BE49-F238E27FC236}">
                <a16:creationId xmlns="" xmlns:a16="http://schemas.microsoft.com/office/drawing/2014/main" id="{582AC503-FE08-4822-8EE6-7E4B2AF615C4}"/>
              </a:ext>
            </a:extLst>
          </p:cNvPr>
          <p:cNvSpPr>
            <a:spLocks noGrp="1"/>
          </p:cNvSpPr>
          <p:nvPr>
            <p:ph type="body" idx="1"/>
          </p:nvPr>
        </p:nvSpPr>
        <p:spPr/>
        <p:txBody>
          <a:bodyPr/>
          <a:lstStyle/>
          <a:p>
            <a:r>
              <a:rPr lang="en-US" dirty="0" smtClean="0"/>
              <a:t>Scanning and Enumeration in the topology</a:t>
            </a:r>
          </a:p>
        </p:txBody>
      </p:sp>
      <p:sp>
        <p:nvSpPr>
          <p:cNvPr id="4" name="Slide Number Placeholder 3">
            <a:extLst>
              <a:ext uri="{FF2B5EF4-FFF2-40B4-BE49-F238E27FC236}">
                <a16:creationId xmlns="" xmlns:a16="http://schemas.microsoft.com/office/drawing/2014/main" id="{374343E0-BB2D-43B1-8CB7-B2C3F99719B4}"/>
              </a:ext>
            </a:extLst>
          </p:cNvPr>
          <p:cNvSpPr>
            <a:spLocks noGrp="1"/>
          </p:cNvSpPr>
          <p:nvPr>
            <p:ph type="sldNum" sz="quarter" idx="12"/>
          </p:nvPr>
        </p:nvSpPr>
        <p:spPr/>
        <p:txBody>
          <a:bodyPr/>
          <a:lstStyle/>
          <a:p>
            <a:fld id="{2066355A-084C-D24E-9AD2-7E4FC41EA627}" type="slidenum">
              <a:rPr lang="en-US" smtClean="0"/>
              <a:pPr/>
              <a:t>21</a:t>
            </a:fld>
            <a:endParaRPr lang="en-US"/>
          </a:p>
        </p:txBody>
      </p:sp>
      <p:pic>
        <p:nvPicPr>
          <p:cNvPr id="8" name="Picture 7" descr="A close up of a sign&#10;&#10;Description generated with very high confidence">
            <a:extLst>
              <a:ext uri="{FF2B5EF4-FFF2-40B4-BE49-F238E27FC236}">
                <a16:creationId xmlns="" xmlns:a16="http://schemas.microsoft.com/office/drawing/2014/main" id="{47CBB20D-752D-45E8-9486-412D6F14F606}"/>
              </a:ext>
            </a:extLst>
          </p:cNvPr>
          <p:cNvPicPr>
            <a:picLocks noChangeAspect="1"/>
          </p:cNvPicPr>
          <p:nvPr/>
        </p:nvPicPr>
        <p:blipFill>
          <a:blip r:embed="rId2"/>
          <a:stretch>
            <a:fillRect/>
          </a:stretch>
        </p:blipFill>
        <p:spPr>
          <a:xfrm>
            <a:off x="6363864" y="2627144"/>
            <a:ext cx="1871314" cy="1555529"/>
          </a:xfrm>
          <a:prstGeom prst="rect">
            <a:avLst/>
          </a:prstGeom>
        </p:spPr>
      </p:pic>
    </p:spTree>
    <p:extLst>
      <p:ext uri="{BB962C8B-B14F-4D97-AF65-F5344CB8AC3E}">
        <p14:creationId xmlns="" xmlns:p14="http://schemas.microsoft.com/office/powerpoint/2010/main" val="39106083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5043FED6-F336-45DC-926B-CDA201E02228}"/>
              </a:ext>
            </a:extLst>
          </p:cNvPr>
          <p:cNvSpPr>
            <a:spLocks noGrp="1"/>
          </p:cNvSpPr>
          <p:nvPr>
            <p:ph type="title"/>
          </p:nvPr>
        </p:nvSpPr>
        <p:spPr/>
        <p:txBody>
          <a:bodyPr/>
          <a:lstStyle/>
          <a:p>
            <a:r>
              <a:rPr lang="en-US" dirty="0" smtClean="0"/>
              <a:t>Demo – Basic Command Reference</a:t>
            </a:r>
            <a:endParaRPr lang="en-US" dirty="0"/>
          </a:p>
        </p:txBody>
      </p:sp>
      <p:sp>
        <p:nvSpPr>
          <p:cNvPr id="6" name="Content Placeholder 5">
            <a:extLst>
              <a:ext uri="{FF2B5EF4-FFF2-40B4-BE49-F238E27FC236}">
                <a16:creationId xmlns:a16="http://schemas.microsoft.com/office/drawing/2014/main" xmlns="" id="{5C64E29F-9D76-4E99-B58A-1DDBBE8F50E8}"/>
              </a:ext>
            </a:extLst>
          </p:cNvPr>
          <p:cNvSpPr>
            <a:spLocks noGrp="1"/>
          </p:cNvSpPr>
          <p:nvPr>
            <p:ph idx="1"/>
          </p:nvPr>
        </p:nvSpPr>
        <p:spPr/>
        <p:txBody>
          <a:bodyPr/>
          <a:lstStyle/>
          <a:p>
            <a:r>
              <a:rPr lang="en-US" dirty="0" smtClean="0"/>
              <a:t>Using </a:t>
            </a:r>
            <a:r>
              <a:rPr lang="en-US" dirty="0" err="1" smtClean="0"/>
              <a:t>nmap</a:t>
            </a:r>
            <a:r>
              <a:rPr lang="en-US" dirty="0" smtClean="0"/>
              <a:t> to ‘ping sweep’ a network range in the topology:</a:t>
            </a:r>
          </a:p>
          <a:p>
            <a:pPr lvl="1"/>
            <a:r>
              <a:rPr lang="en-US" dirty="0" smtClean="0"/>
              <a:t>The “Outside”    </a:t>
            </a:r>
            <a:r>
              <a:rPr lang="en-US" dirty="0" err="1" smtClean="0"/>
              <a:t>nmap</a:t>
            </a:r>
            <a:r>
              <a:rPr lang="en-US" dirty="0" smtClean="0"/>
              <a:t> -</a:t>
            </a:r>
            <a:r>
              <a:rPr lang="en-US" dirty="0" err="1" smtClean="0"/>
              <a:t>sP</a:t>
            </a:r>
            <a:r>
              <a:rPr lang="en-US" dirty="0" smtClean="0"/>
              <a:t> 10.1.1.0/24</a:t>
            </a:r>
          </a:p>
          <a:p>
            <a:pPr lvl="1"/>
            <a:r>
              <a:rPr lang="en-US" dirty="0" smtClean="0"/>
              <a:t>The “DMZ”    </a:t>
            </a:r>
            <a:r>
              <a:rPr lang="en-US" dirty="0" err="1" smtClean="0"/>
              <a:t>nmap</a:t>
            </a:r>
            <a:r>
              <a:rPr lang="en-US" dirty="0" smtClean="0"/>
              <a:t> -</a:t>
            </a:r>
            <a:r>
              <a:rPr lang="en-US" dirty="0" err="1" smtClean="0"/>
              <a:t>sP</a:t>
            </a:r>
            <a:r>
              <a:rPr lang="en-US" dirty="0" smtClean="0"/>
              <a:t> 10.10.10.0/24</a:t>
            </a:r>
          </a:p>
          <a:p>
            <a:pPr lvl="1">
              <a:buNone/>
            </a:pPr>
            <a:endParaRPr lang="en-US" dirty="0" smtClean="0"/>
          </a:p>
          <a:p>
            <a:pPr lvl="1">
              <a:buNone/>
            </a:pPr>
            <a:r>
              <a:rPr lang="en-US" dirty="0" smtClean="0"/>
              <a:t>Note: </a:t>
            </a:r>
            <a:r>
              <a:rPr lang="en-US" dirty="0" err="1" smtClean="0"/>
              <a:t>nmap</a:t>
            </a:r>
            <a:r>
              <a:rPr lang="en-US" dirty="0" smtClean="0"/>
              <a:t> exists on a number of nodes in the topology including  the Kali Linux CLI, LAMP-Server, and Net-Def appliances.</a:t>
            </a:r>
          </a:p>
          <a:p>
            <a:pPr lvl="1"/>
            <a:endParaRPr lang="en-US" dirty="0" smtClean="0"/>
          </a:p>
          <a:p>
            <a:r>
              <a:rPr lang="en-US" dirty="0" smtClean="0"/>
              <a:t>Using </a:t>
            </a:r>
            <a:r>
              <a:rPr lang="en-US" dirty="0" err="1" smtClean="0"/>
              <a:t>arp</a:t>
            </a:r>
            <a:r>
              <a:rPr lang="en-US" dirty="0" smtClean="0"/>
              <a:t>-scan in the topology (Note: only on Net-Def appliance)</a:t>
            </a:r>
          </a:p>
          <a:p>
            <a:pPr lvl="1"/>
            <a:r>
              <a:rPr lang="en-US" dirty="0" err="1" smtClean="0"/>
              <a:t>arp</a:t>
            </a:r>
            <a:r>
              <a:rPr lang="en-US" dirty="0" smtClean="0"/>
              <a:t>-scan 10.1.1.0/24</a:t>
            </a:r>
          </a:p>
          <a:p>
            <a:endParaRPr lang="en-US" dirty="0" smtClean="0"/>
          </a:p>
          <a:p>
            <a:pPr lvl="1"/>
            <a:endParaRPr lang="en-US" dirty="0"/>
          </a:p>
        </p:txBody>
      </p:sp>
      <p:sp>
        <p:nvSpPr>
          <p:cNvPr id="4" name="Slide Number Placeholder 3">
            <a:extLst>
              <a:ext uri="{FF2B5EF4-FFF2-40B4-BE49-F238E27FC236}">
                <a16:creationId xmlns:a16="http://schemas.microsoft.com/office/drawing/2014/main" xmlns="" id="{6C8F2F96-FA1F-4AFA-88D4-C456A3943953}"/>
              </a:ext>
            </a:extLst>
          </p:cNvPr>
          <p:cNvSpPr>
            <a:spLocks noGrp="1"/>
          </p:cNvSpPr>
          <p:nvPr>
            <p:ph type="sldNum" sz="quarter" idx="12"/>
          </p:nvPr>
        </p:nvSpPr>
        <p:spPr/>
        <p:txBody>
          <a:bodyPr/>
          <a:lstStyle/>
          <a:p>
            <a:fld id="{91AF2B4D-6B12-4EDF-87BB-2B55CECB6611}" type="slidenum">
              <a:rPr lang="en-US" smtClean="0"/>
              <a:pPr/>
              <a:t>22</a:t>
            </a:fld>
            <a:endParaRPr lang="en-US"/>
          </a:p>
        </p:txBody>
      </p:sp>
    </p:spTree>
    <p:extLst>
      <p:ext uri="{BB962C8B-B14F-4D97-AF65-F5344CB8AC3E}">
        <p14:creationId xmlns:p14="http://schemas.microsoft.com/office/powerpoint/2010/main" xmlns="" val="6627903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5043FED6-F336-45DC-926B-CDA201E02228}"/>
              </a:ext>
            </a:extLst>
          </p:cNvPr>
          <p:cNvSpPr>
            <a:spLocks noGrp="1"/>
          </p:cNvSpPr>
          <p:nvPr>
            <p:ph type="title"/>
          </p:nvPr>
        </p:nvSpPr>
        <p:spPr/>
        <p:txBody>
          <a:bodyPr/>
          <a:lstStyle/>
          <a:p>
            <a:r>
              <a:rPr lang="en-US" dirty="0" smtClean="0"/>
              <a:t>Information Gathering– Domain 2.1</a:t>
            </a:r>
            <a:endParaRPr lang="en-US" dirty="0"/>
          </a:p>
        </p:txBody>
      </p:sp>
      <p:sp>
        <p:nvSpPr>
          <p:cNvPr id="6" name="Content Placeholder 5">
            <a:extLst>
              <a:ext uri="{FF2B5EF4-FFF2-40B4-BE49-F238E27FC236}">
                <a16:creationId xmlns:a16="http://schemas.microsoft.com/office/drawing/2014/main" xmlns="" id="{5C64E29F-9D76-4E99-B58A-1DDBBE8F50E8}"/>
              </a:ext>
            </a:extLst>
          </p:cNvPr>
          <p:cNvSpPr>
            <a:spLocks noGrp="1"/>
          </p:cNvSpPr>
          <p:nvPr>
            <p:ph idx="1"/>
          </p:nvPr>
        </p:nvSpPr>
        <p:spPr/>
        <p:txBody>
          <a:bodyPr/>
          <a:lstStyle/>
          <a:p>
            <a:r>
              <a:rPr lang="en-US" dirty="0" smtClean="0"/>
              <a:t>Packet crafting is creating custom packets according to various requirements to carry out attacks, exploit vulnerabilities, or gather information.  Tools such as </a:t>
            </a:r>
            <a:r>
              <a:rPr lang="en-US" dirty="0" err="1" smtClean="0"/>
              <a:t>Netcat</a:t>
            </a:r>
            <a:r>
              <a:rPr lang="en-US" dirty="0" smtClean="0"/>
              <a:t> (</a:t>
            </a:r>
            <a:r>
              <a:rPr lang="en-US" dirty="0" err="1" smtClean="0"/>
              <a:t>nc</a:t>
            </a:r>
            <a:r>
              <a:rPr lang="en-US" dirty="0" smtClean="0"/>
              <a:t>), </a:t>
            </a:r>
            <a:r>
              <a:rPr lang="en-US" dirty="0" err="1" smtClean="0"/>
              <a:t>Ncat</a:t>
            </a:r>
            <a:r>
              <a:rPr lang="en-US" dirty="0" smtClean="0"/>
              <a:t> (</a:t>
            </a:r>
            <a:r>
              <a:rPr lang="en-US" dirty="0" err="1" smtClean="0"/>
              <a:t>ncat</a:t>
            </a:r>
            <a:r>
              <a:rPr lang="en-US" dirty="0" smtClean="0"/>
              <a:t>), and </a:t>
            </a:r>
            <a:r>
              <a:rPr lang="en-US" dirty="0" err="1" smtClean="0"/>
              <a:t>Hping</a:t>
            </a:r>
            <a:r>
              <a:rPr lang="en-US" dirty="0" smtClean="0"/>
              <a:t> can be used for this.</a:t>
            </a:r>
          </a:p>
          <a:p>
            <a:r>
              <a:rPr lang="en-US" dirty="0" smtClean="0"/>
              <a:t>Packet inspection is analyzing packets after they are captured.</a:t>
            </a:r>
          </a:p>
          <a:p>
            <a:r>
              <a:rPr lang="en-US" dirty="0" smtClean="0"/>
              <a:t>Fingerprinting in computing is generally concerned with identifying the operating systems and/or services running on a system.</a:t>
            </a:r>
          </a:p>
          <a:p>
            <a:r>
              <a:rPr lang="en-US" dirty="0" smtClean="0"/>
              <a:t>Cryptography</a:t>
            </a:r>
          </a:p>
          <a:p>
            <a:pPr lvl="1"/>
            <a:r>
              <a:rPr lang="en-US" dirty="0" smtClean="0"/>
              <a:t>Certificate inspection</a:t>
            </a:r>
          </a:p>
        </p:txBody>
      </p:sp>
      <p:sp>
        <p:nvSpPr>
          <p:cNvPr id="4" name="Slide Number Placeholder 3">
            <a:extLst>
              <a:ext uri="{FF2B5EF4-FFF2-40B4-BE49-F238E27FC236}">
                <a16:creationId xmlns:a16="http://schemas.microsoft.com/office/drawing/2014/main" xmlns="" id="{6C8F2F96-FA1F-4AFA-88D4-C456A3943953}"/>
              </a:ext>
            </a:extLst>
          </p:cNvPr>
          <p:cNvSpPr>
            <a:spLocks noGrp="1"/>
          </p:cNvSpPr>
          <p:nvPr>
            <p:ph type="sldNum" sz="quarter" idx="12"/>
          </p:nvPr>
        </p:nvSpPr>
        <p:spPr/>
        <p:txBody>
          <a:bodyPr/>
          <a:lstStyle/>
          <a:p>
            <a:fld id="{91AF2B4D-6B12-4EDF-87BB-2B55CECB6611}" type="slidenum">
              <a:rPr lang="en-US" smtClean="0"/>
              <a:pPr/>
              <a:t>23</a:t>
            </a:fld>
            <a:endParaRPr lang="en-US"/>
          </a:p>
        </p:txBody>
      </p:sp>
    </p:spTree>
    <p:extLst>
      <p:ext uri="{BB962C8B-B14F-4D97-AF65-F5344CB8AC3E}">
        <p14:creationId xmlns:p14="http://schemas.microsoft.com/office/powerpoint/2010/main" xmlns="" val="6627903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5043FED6-F336-45DC-926B-CDA201E02228}"/>
              </a:ext>
            </a:extLst>
          </p:cNvPr>
          <p:cNvSpPr>
            <a:spLocks noGrp="1"/>
          </p:cNvSpPr>
          <p:nvPr>
            <p:ph type="title"/>
          </p:nvPr>
        </p:nvSpPr>
        <p:spPr/>
        <p:txBody>
          <a:bodyPr/>
          <a:lstStyle/>
          <a:p>
            <a:r>
              <a:rPr lang="en-US" dirty="0" smtClean="0"/>
              <a:t>Information Gathering– Domain 2.1</a:t>
            </a:r>
            <a:endParaRPr lang="en-US" dirty="0"/>
          </a:p>
        </p:txBody>
      </p:sp>
      <p:sp>
        <p:nvSpPr>
          <p:cNvPr id="6" name="Content Placeholder 5">
            <a:extLst>
              <a:ext uri="{FF2B5EF4-FFF2-40B4-BE49-F238E27FC236}">
                <a16:creationId xmlns:a16="http://schemas.microsoft.com/office/drawing/2014/main" xmlns="" id="{5C64E29F-9D76-4E99-B58A-1DDBBE8F50E8}"/>
              </a:ext>
            </a:extLst>
          </p:cNvPr>
          <p:cNvSpPr>
            <a:spLocks noGrp="1"/>
          </p:cNvSpPr>
          <p:nvPr>
            <p:ph idx="1"/>
          </p:nvPr>
        </p:nvSpPr>
        <p:spPr/>
        <p:txBody>
          <a:bodyPr/>
          <a:lstStyle/>
          <a:p>
            <a:r>
              <a:rPr lang="en-US" dirty="0" smtClean="0"/>
              <a:t>Eavesdropping</a:t>
            </a:r>
          </a:p>
          <a:p>
            <a:pPr lvl="1"/>
            <a:r>
              <a:rPr lang="en-US" dirty="0" smtClean="0"/>
              <a:t>RF (Radio frequency) communication monitoring</a:t>
            </a:r>
          </a:p>
          <a:p>
            <a:pPr lvl="1"/>
            <a:r>
              <a:rPr lang="en-US" dirty="0" smtClean="0"/>
              <a:t>Sniffing</a:t>
            </a:r>
          </a:p>
          <a:p>
            <a:pPr lvl="2"/>
            <a:r>
              <a:rPr lang="en-US" dirty="0" smtClean="0"/>
              <a:t>Packet sniffing or packet capture work by intercepting and logging network traffic that can 'seen' via the wired or wireless network interface that the packet capture or sniffing software has access to on its host computer.</a:t>
            </a:r>
          </a:p>
          <a:p>
            <a:pPr lvl="2"/>
            <a:r>
              <a:rPr lang="en-US" dirty="0" smtClean="0"/>
              <a:t>Wired</a:t>
            </a:r>
          </a:p>
          <a:p>
            <a:pPr lvl="3"/>
            <a:r>
              <a:rPr lang="en-US" dirty="0" err="1" smtClean="0"/>
              <a:t>WireShark</a:t>
            </a:r>
            <a:r>
              <a:rPr lang="en-US" dirty="0" smtClean="0"/>
              <a:t> and </a:t>
            </a:r>
            <a:r>
              <a:rPr lang="en-US" dirty="0" err="1" smtClean="0"/>
              <a:t>tcpdump</a:t>
            </a:r>
            <a:r>
              <a:rPr lang="en-US" dirty="0" smtClean="0"/>
              <a:t> are popular tools for this function.</a:t>
            </a:r>
          </a:p>
          <a:p>
            <a:pPr lvl="2"/>
            <a:r>
              <a:rPr lang="en-US" dirty="0" smtClean="0"/>
              <a:t>Wireless</a:t>
            </a:r>
          </a:p>
          <a:p>
            <a:pPr lvl="3"/>
            <a:r>
              <a:rPr lang="en-US" dirty="0" err="1" smtClean="0"/>
              <a:t>Aircrack-ng</a:t>
            </a:r>
            <a:r>
              <a:rPr lang="en-US" dirty="0" smtClean="0"/>
              <a:t> is a popular wireless attack and analysis tool that is part of Kali.</a:t>
            </a:r>
          </a:p>
        </p:txBody>
      </p:sp>
      <p:sp>
        <p:nvSpPr>
          <p:cNvPr id="4" name="Slide Number Placeholder 3">
            <a:extLst>
              <a:ext uri="{FF2B5EF4-FFF2-40B4-BE49-F238E27FC236}">
                <a16:creationId xmlns:a16="http://schemas.microsoft.com/office/drawing/2014/main" xmlns="" id="{6C8F2F96-FA1F-4AFA-88D4-C456A3943953}"/>
              </a:ext>
            </a:extLst>
          </p:cNvPr>
          <p:cNvSpPr>
            <a:spLocks noGrp="1"/>
          </p:cNvSpPr>
          <p:nvPr>
            <p:ph type="sldNum" sz="quarter" idx="12"/>
          </p:nvPr>
        </p:nvSpPr>
        <p:spPr/>
        <p:txBody>
          <a:bodyPr/>
          <a:lstStyle/>
          <a:p>
            <a:fld id="{91AF2B4D-6B12-4EDF-87BB-2B55CECB6611}" type="slidenum">
              <a:rPr lang="en-US" smtClean="0"/>
              <a:pPr/>
              <a:t>24</a:t>
            </a:fld>
            <a:endParaRPr lang="en-US"/>
          </a:p>
        </p:txBody>
      </p:sp>
    </p:spTree>
    <p:extLst>
      <p:ext uri="{BB962C8B-B14F-4D97-AF65-F5344CB8AC3E}">
        <p14:creationId xmlns:p14="http://schemas.microsoft.com/office/powerpoint/2010/main" xmlns="" val="6627903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 xmlns:a16="http://schemas.microsoft.com/office/drawing/2014/main" id="{44FA6EF8-9439-40FB-B525-0B4524B9039D}"/>
              </a:ext>
            </a:extLst>
          </p:cNvPr>
          <p:cNvSpPr>
            <a:spLocks noGrp="1"/>
          </p:cNvSpPr>
          <p:nvPr>
            <p:ph type="title"/>
          </p:nvPr>
        </p:nvSpPr>
        <p:spPr/>
        <p:txBody>
          <a:bodyPr/>
          <a:lstStyle/>
          <a:p>
            <a:r>
              <a:rPr lang="en-US" dirty="0" smtClean="0"/>
              <a:t>DEMO</a:t>
            </a:r>
            <a:endParaRPr lang="en-US" dirty="0"/>
          </a:p>
        </p:txBody>
      </p:sp>
      <p:sp>
        <p:nvSpPr>
          <p:cNvPr id="7" name="Text Placeholder 6">
            <a:extLst>
              <a:ext uri="{FF2B5EF4-FFF2-40B4-BE49-F238E27FC236}">
                <a16:creationId xmlns="" xmlns:a16="http://schemas.microsoft.com/office/drawing/2014/main" id="{582AC503-FE08-4822-8EE6-7E4B2AF615C4}"/>
              </a:ext>
            </a:extLst>
          </p:cNvPr>
          <p:cNvSpPr>
            <a:spLocks noGrp="1"/>
          </p:cNvSpPr>
          <p:nvPr>
            <p:ph type="body" idx="1"/>
          </p:nvPr>
        </p:nvSpPr>
        <p:spPr/>
        <p:txBody>
          <a:bodyPr/>
          <a:lstStyle/>
          <a:p>
            <a:r>
              <a:rPr lang="en-US" dirty="0" smtClean="0"/>
              <a:t>Packet capture and inspection in the topology</a:t>
            </a:r>
          </a:p>
        </p:txBody>
      </p:sp>
      <p:sp>
        <p:nvSpPr>
          <p:cNvPr id="4" name="Slide Number Placeholder 3">
            <a:extLst>
              <a:ext uri="{FF2B5EF4-FFF2-40B4-BE49-F238E27FC236}">
                <a16:creationId xmlns="" xmlns:a16="http://schemas.microsoft.com/office/drawing/2014/main" id="{374343E0-BB2D-43B1-8CB7-B2C3F99719B4}"/>
              </a:ext>
            </a:extLst>
          </p:cNvPr>
          <p:cNvSpPr>
            <a:spLocks noGrp="1"/>
          </p:cNvSpPr>
          <p:nvPr>
            <p:ph type="sldNum" sz="quarter" idx="12"/>
          </p:nvPr>
        </p:nvSpPr>
        <p:spPr/>
        <p:txBody>
          <a:bodyPr/>
          <a:lstStyle/>
          <a:p>
            <a:fld id="{2066355A-084C-D24E-9AD2-7E4FC41EA627}" type="slidenum">
              <a:rPr lang="en-US" smtClean="0"/>
              <a:pPr/>
              <a:t>25</a:t>
            </a:fld>
            <a:endParaRPr lang="en-US"/>
          </a:p>
        </p:txBody>
      </p:sp>
      <p:pic>
        <p:nvPicPr>
          <p:cNvPr id="8" name="Picture 7" descr="A close up of a sign&#10;&#10;Description generated with very high confidence">
            <a:extLst>
              <a:ext uri="{FF2B5EF4-FFF2-40B4-BE49-F238E27FC236}">
                <a16:creationId xmlns="" xmlns:a16="http://schemas.microsoft.com/office/drawing/2014/main" id="{47CBB20D-752D-45E8-9486-412D6F14F606}"/>
              </a:ext>
            </a:extLst>
          </p:cNvPr>
          <p:cNvPicPr>
            <a:picLocks noChangeAspect="1"/>
          </p:cNvPicPr>
          <p:nvPr/>
        </p:nvPicPr>
        <p:blipFill>
          <a:blip r:embed="rId2"/>
          <a:stretch>
            <a:fillRect/>
          </a:stretch>
        </p:blipFill>
        <p:spPr>
          <a:xfrm>
            <a:off x="6363864" y="2627144"/>
            <a:ext cx="1871314" cy="1555529"/>
          </a:xfrm>
          <a:prstGeom prst="rect">
            <a:avLst/>
          </a:prstGeom>
        </p:spPr>
      </p:pic>
    </p:spTree>
    <p:extLst>
      <p:ext uri="{BB962C8B-B14F-4D97-AF65-F5344CB8AC3E}">
        <p14:creationId xmlns="" xmlns:p14="http://schemas.microsoft.com/office/powerpoint/2010/main" val="39106083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5043FED6-F336-45DC-926B-CDA201E02228}"/>
              </a:ext>
            </a:extLst>
          </p:cNvPr>
          <p:cNvSpPr>
            <a:spLocks noGrp="1"/>
          </p:cNvSpPr>
          <p:nvPr>
            <p:ph type="title"/>
          </p:nvPr>
        </p:nvSpPr>
        <p:spPr/>
        <p:txBody>
          <a:bodyPr/>
          <a:lstStyle/>
          <a:p>
            <a:r>
              <a:rPr lang="en-US" dirty="0" smtClean="0"/>
              <a:t>Demo – Basic Reference</a:t>
            </a:r>
            <a:endParaRPr lang="en-US" dirty="0"/>
          </a:p>
        </p:txBody>
      </p:sp>
      <p:sp>
        <p:nvSpPr>
          <p:cNvPr id="6" name="Content Placeholder 5">
            <a:extLst>
              <a:ext uri="{FF2B5EF4-FFF2-40B4-BE49-F238E27FC236}">
                <a16:creationId xmlns:a16="http://schemas.microsoft.com/office/drawing/2014/main" xmlns="" id="{5C64E29F-9D76-4E99-B58A-1DDBBE8F50E8}"/>
              </a:ext>
            </a:extLst>
          </p:cNvPr>
          <p:cNvSpPr>
            <a:spLocks noGrp="1"/>
          </p:cNvSpPr>
          <p:nvPr>
            <p:ph idx="1"/>
          </p:nvPr>
        </p:nvSpPr>
        <p:spPr/>
        <p:txBody>
          <a:bodyPr/>
          <a:lstStyle/>
          <a:p>
            <a:r>
              <a:rPr lang="en-US" dirty="0" smtClean="0"/>
              <a:t>GNS3 supports packet capture natively.</a:t>
            </a:r>
          </a:p>
          <a:p>
            <a:r>
              <a:rPr lang="en-US" dirty="0" smtClean="0"/>
              <a:t>To use:</a:t>
            </a:r>
          </a:p>
          <a:p>
            <a:pPr lvl="1"/>
            <a:r>
              <a:rPr lang="en-US" dirty="0" smtClean="0"/>
              <a:t>Right-click on any wired connection link in the topology and chose Start capture.</a:t>
            </a:r>
          </a:p>
          <a:p>
            <a:pPr lvl="1"/>
            <a:r>
              <a:rPr lang="en-US" dirty="0" smtClean="0"/>
              <a:t>Right-click the same link again to view, stop or save the capture to a file.</a:t>
            </a:r>
          </a:p>
          <a:p>
            <a:pPr lvl="1"/>
            <a:r>
              <a:rPr lang="en-US" dirty="0" smtClean="0"/>
              <a:t>Viewing will open the packet capture in </a:t>
            </a:r>
            <a:r>
              <a:rPr lang="en-US" dirty="0" err="1" smtClean="0"/>
              <a:t>WireShark</a:t>
            </a:r>
            <a:r>
              <a:rPr lang="en-US" dirty="0" smtClean="0"/>
              <a:t> for live analysis.</a:t>
            </a:r>
          </a:p>
          <a:p>
            <a:pPr lvl="1"/>
            <a:r>
              <a:rPr lang="en-US" dirty="0" smtClean="0"/>
              <a:t>Saved packet capture files can be found in:</a:t>
            </a:r>
          </a:p>
          <a:p>
            <a:pPr lvl="2"/>
            <a:r>
              <a:rPr lang="en-US" dirty="0" smtClean="0"/>
              <a:t>C:\Users\Username\GNS3\projects\projectname\captures on Windows or something</a:t>
            </a:r>
          </a:p>
          <a:p>
            <a:pPr lvl="2"/>
            <a:r>
              <a:rPr lang="en-US" dirty="0" smtClean="0"/>
              <a:t> like  /home/username/GNS3/projects/</a:t>
            </a:r>
            <a:r>
              <a:rPr lang="en-US" dirty="0" err="1" smtClean="0"/>
              <a:t>projectname</a:t>
            </a:r>
            <a:r>
              <a:rPr lang="en-US" dirty="0" smtClean="0"/>
              <a:t>/captures on Mac or *nix.</a:t>
            </a:r>
          </a:p>
          <a:p>
            <a:pPr lvl="2"/>
            <a:r>
              <a:rPr lang="en-US" dirty="0" smtClean="0"/>
              <a:t>The individual captures will have names based on the devices the link connected.</a:t>
            </a:r>
          </a:p>
          <a:p>
            <a:pPr lvl="1"/>
            <a:endParaRPr lang="en-US" dirty="0"/>
          </a:p>
        </p:txBody>
      </p:sp>
      <p:sp>
        <p:nvSpPr>
          <p:cNvPr id="4" name="Slide Number Placeholder 3">
            <a:extLst>
              <a:ext uri="{FF2B5EF4-FFF2-40B4-BE49-F238E27FC236}">
                <a16:creationId xmlns:a16="http://schemas.microsoft.com/office/drawing/2014/main" xmlns="" id="{6C8F2F96-FA1F-4AFA-88D4-C456A3943953}"/>
              </a:ext>
            </a:extLst>
          </p:cNvPr>
          <p:cNvSpPr>
            <a:spLocks noGrp="1"/>
          </p:cNvSpPr>
          <p:nvPr>
            <p:ph type="sldNum" sz="quarter" idx="12"/>
          </p:nvPr>
        </p:nvSpPr>
        <p:spPr/>
        <p:txBody>
          <a:bodyPr/>
          <a:lstStyle/>
          <a:p>
            <a:fld id="{91AF2B4D-6B12-4EDF-87BB-2B55CECB6611}" type="slidenum">
              <a:rPr lang="en-US" smtClean="0"/>
              <a:pPr/>
              <a:t>26</a:t>
            </a:fld>
            <a:endParaRPr lang="en-US"/>
          </a:p>
        </p:txBody>
      </p:sp>
    </p:spTree>
    <p:extLst>
      <p:ext uri="{BB962C8B-B14F-4D97-AF65-F5344CB8AC3E}">
        <p14:creationId xmlns:p14="http://schemas.microsoft.com/office/powerpoint/2010/main" xmlns="" val="6627903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5043FED6-F336-45DC-926B-CDA201E02228}"/>
              </a:ext>
            </a:extLst>
          </p:cNvPr>
          <p:cNvSpPr>
            <a:spLocks noGrp="1"/>
          </p:cNvSpPr>
          <p:nvPr>
            <p:ph type="title"/>
          </p:nvPr>
        </p:nvSpPr>
        <p:spPr/>
        <p:txBody>
          <a:bodyPr/>
          <a:lstStyle/>
          <a:p>
            <a:r>
              <a:rPr lang="en-US" dirty="0" smtClean="0"/>
              <a:t>Information Gathering– Domain 2.1</a:t>
            </a:r>
            <a:endParaRPr lang="en-US" dirty="0"/>
          </a:p>
        </p:txBody>
      </p:sp>
      <p:sp>
        <p:nvSpPr>
          <p:cNvPr id="6" name="Content Placeholder 5">
            <a:extLst>
              <a:ext uri="{FF2B5EF4-FFF2-40B4-BE49-F238E27FC236}">
                <a16:creationId xmlns:a16="http://schemas.microsoft.com/office/drawing/2014/main" xmlns="" id="{5C64E29F-9D76-4E99-B58A-1DDBBE8F50E8}"/>
              </a:ext>
            </a:extLst>
          </p:cNvPr>
          <p:cNvSpPr>
            <a:spLocks noGrp="1"/>
          </p:cNvSpPr>
          <p:nvPr>
            <p:ph idx="1"/>
          </p:nvPr>
        </p:nvSpPr>
        <p:spPr/>
        <p:txBody>
          <a:bodyPr/>
          <a:lstStyle/>
          <a:p>
            <a:r>
              <a:rPr lang="en-US" dirty="0" err="1" smtClean="0"/>
              <a:t>Decompilation</a:t>
            </a:r>
            <a:r>
              <a:rPr lang="en-US" dirty="0" smtClean="0"/>
              <a:t> is a type of reverse engineering uses a </a:t>
            </a:r>
            <a:r>
              <a:rPr lang="en-US" dirty="0" err="1" smtClean="0"/>
              <a:t>decompiler</a:t>
            </a:r>
            <a:r>
              <a:rPr lang="en-US" dirty="0" smtClean="0"/>
              <a:t> that do the opposite of what a compiler does.  A compiler takes source code and generates machine executive output.  A </a:t>
            </a:r>
            <a:r>
              <a:rPr lang="en-US" dirty="0" err="1" smtClean="0"/>
              <a:t>decompiler</a:t>
            </a:r>
            <a:r>
              <a:rPr lang="en-US" dirty="0" smtClean="0"/>
              <a:t> attempts to reverse this and take the executable and turn in back into source code.</a:t>
            </a:r>
          </a:p>
          <a:p>
            <a:r>
              <a:rPr lang="en-US" dirty="0" smtClean="0"/>
              <a:t>Debugging</a:t>
            </a:r>
          </a:p>
          <a:p>
            <a:pPr lvl="1"/>
            <a:r>
              <a:rPr lang="en-US" dirty="0" smtClean="0"/>
              <a:t>Debug = identify and remove errors from (hardware, software and systems).</a:t>
            </a:r>
          </a:p>
          <a:p>
            <a:endParaRPr lang="en-US" dirty="0" smtClean="0"/>
          </a:p>
          <a:p>
            <a:r>
              <a:rPr lang="en-US" dirty="0" smtClean="0"/>
              <a:t>Tools: Kali provides a number of reverse engineering tools and </a:t>
            </a:r>
            <a:r>
              <a:rPr lang="en-US" dirty="0" err="1" smtClean="0"/>
              <a:t>WinDbg</a:t>
            </a:r>
            <a:r>
              <a:rPr lang="en-US" dirty="0" smtClean="0"/>
              <a:t> is a popular tool for such tasks on the Windows platform.</a:t>
            </a:r>
          </a:p>
        </p:txBody>
      </p:sp>
      <p:sp>
        <p:nvSpPr>
          <p:cNvPr id="4" name="Slide Number Placeholder 3">
            <a:extLst>
              <a:ext uri="{FF2B5EF4-FFF2-40B4-BE49-F238E27FC236}">
                <a16:creationId xmlns:a16="http://schemas.microsoft.com/office/drawing/2014/main" xmlns="" id="{6C8F2F96-FA1F-4AFA-88D4-C456A3943953}"/>
              </a:ext>
            </a:extLst>
          </p:cNvPr>
          <p:cNvSpPr>
            <a:spLocks noGrp="1"/>
          </p:cNvSpPr>
          <p:nvPr>
            <p:ph type="sldNum" sz="quarter" idx="12"/>
          </p:nvPr>
        </p:nvSpPr>
        <p:spPr/>
        <p:txBody>
          <a:bodyPr/>
          <a:lstStyle/>
          <a:p>
            <a:fld id="{91AF2B4D-6B12-4EDF-87BB-2B55CECB6611}" type="slidenum">
              <a:rPr lang="en-US" smtClean="0"/>
              <a:pPr/>
              <a:t>27</a:t>
            </a:fld>
            <a:endParaRPr lang="en-US"/>
          </a:p>
        </p:txBody>
      </p:sp>
    </p:spTree>
    <p:extLst>
      <p:ext uri="{BB962C8B-B14F-4D97-AF65-F5344CB8AC3E}">
        <p14:creationId xmlns:p14="http://schemas.microsoft.com/office/powerpoint/2010/main" xmlns="" val="6627903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5043FED6-F336-45DC-926B-CDA201E02228}"/>
              </a:ext>
            </a:extLst>
          </p:cNvPr>
          <p:cNvSpPr>
            <a:spLocks noGrp="1"/>
          </p:cNvSpPr>
          <p:nvPr>
            <p:ph type="title"/>
          </p:nvPr>
        </p:nvSpPr>
        <p:spPr/>
        <p:txBody>
          <a:bodyPr/>
          <a:lstStyle/>
          <a:p>
            <a:r>
              <a:rPr lang="en-US" dirty="0" smtClean="0"/>
              <a:t>Information Gathering– Domain 2.1</a:t>
            </a:r>
            <a:endParaRPr lang="en-US" dirty="0"/>
          </a:p>
        </p:txBody>
      </p:sp>
      <p:sp>
        <p:nvSpPr>
          <p:cNvPr id="6" name="Content Placeholder 5">
            <a:extLst>
              <a:ext uri="{FF2B5EF4-FFF2-40B4-BE49-F238E27FC236}">
                <a16:creationId xmlns:a16="http://schemas.microsoft.com/office/drawing/2014/main" xmlns="" id="{5C64E29F-9D76-4E99-B58A-1DDBBE8F50E8}"/>
              </a:ext>
            </a:extLst>
          </p:cNvPr>
          <p:cNvSpPr>
            <a:spLocks noGrp="1"/>
          </p:cNvSpPr>
          <p:nvPr>
            <p:ph idx="1"/>
          </p:nvPr>
        </p:nvSpPr>
        <p:spPr/>
        <p:txBody>
          <a:bodyPr/>
          <a:lstStyle/>
          <a:p>
            <a:r>
              <a:rPr lang="en-US" dirty="0" smtClean="0"/>
              <a:t>Open Source Intelligence Gathering  -  Sources of research</a:t>
            </a:r>
          </a:p>
          <a:p>
            <a:pPr lvl="2"/>
            <a:r>
              <a:rPr lang="en-US" dirty="0" smtClean="0"/>
              <a:t>CERT – US-CERT (Computer Emergency Response Team) - https://www.us-cert.gov/</a:t>
            </a:r>
          </a:p>
          <a:p>
            <a:pPr lvl="3"/>
            <a:r>
              <a:rPr lang="en-US" dirty="0" smtClean="0"/>
              <a:t>Their Alerts page: https://www.us-cert.gov/ncas/alerts</a:t>
            </a:r>
          </a:p>
          <a:p>
            <a:pPr lvl="2"/>
            <a:r>
              <a:rPr lang="en-US" dirty="0" smtClean="0"/>
              <a:t>NIST (National Institute of Standards and Technology) - https://csrc.nist.gov/</a:t>
            </a:r>
          </a:p>
          <a:p>
            <a:pPr lvl="3"/>
            <a:r>
              <a:rPr lang="en-US" dirty="0" smtClean="0"/>
              <a:t>National Vulnerabilities Database: https://nvd.nist.gov/</a:t>
            </a:r>
          </a:p>
          <a:p>
            <a:pPr lvl="2"/>
            <a:r>
              <a:rPr lang="en-US" dirty="0" smtClean="0"/>
              <a:t>JPCERT – Japan’s CERT - https://www.jpcert.or.jp/english/vh/project.html</a:t>
            </a:r>
          </a:p>
          <a:p>
            <a:pPr lvl="2"/>
            <a:r>
              <a:rPr lang="en-US" dirty="0" smtClean="0"/>
              <a:t>CAPEC - Common Attack Pattern Enumeration &amp; Classification - https://capec.mitre.org/</a:t>
            </a:r>
          </a:p>
          <a:p>
            <a:pPr lvl="2"/>
            <a:r>
              <a:rPr lang="en-US" dirty="0" smtClean="0"/>
              <a:t>Full disclosure – Mailing list that is part of Seclists.org (the </a:t>
            </a:r>
            <a:r>
              <a:rPr lang="en-US" dirty="0" err="1" smtClean="0"/>
              <a:t>nmap</a:t>
            </a:r>
            <a:r>
              <a:rPr lang="en-US" dirty="0" smtClean="0"/>
              <a:t> folks) - http://seclists.org/fulldisclosure/</a:t>
            </a:r>
          </a:p>
          <a:p>
            <a:pPr lvl="2"/>
            <a:r>
              <a:rPr lang="en-US" dirty="0" smtClean="0"/>
              <a:t>CVE (Common Vulnerabilities and Exposures) - https://cve.mitre.org/</a:t>
            </a:r>
          </a:p>
          <a:p>
            <a:pPr lvl="2"/>
            <a:r>
              <a:rPr lang="en-US" dirty="0" smtClean="0"/>
              <a:t>CWE (Common Weakness Enumeration) - https://cwe.mitre.org/</a:t>
            </a:r>
          </a:p>
        </p:txBody>
      </p:sp>
      <p:sp>
        <p:nvSpPr>
          <p:cNvPr id="4" name="Slide Number Placeholder 3">
            <a:extLst>
              <a:ext uri="{FF2B5EF4-FFF2-40B4-BE49-F238E27FC236}">
                <a16:creationId xmlns:a16="http://schemas.microsoft.com/office/drawing/2014/main" xmlns="" id="{6C8F2F96-FA1F-4AFA-88D4-C456A3943953}"/>
              </a:ext>
            </a:extLst>
          </p:cNvPr>
          <p:cNvSpPr>
            <a:spLocks noGrp="1"/>
          </p:cNvSpPr>
          <p:nvPr>
            <p:ph type="sldNum" sz="quarter" idx="12"/>
          </p:nvPr>
        </p:nvSpPr>
        <p:spPr/>
        <p:txBody>
          <a:bodyPr/>
          <a:lstStyle/>
          <a:p>
            <a:fld id="{91AF2B4D-6B12-4EDF-87BB-2B55CECB6611}" type="slidenum">
              <a:rPr lang="en-US" smtClean="0"/>
              <a:pPr/>
              <a:t>28</a:t>
            </a:fld>
            <a:endParaRPr lang="en-US"/>
          </a:p>
        </p:txBody>
      </p:sp>
    </p:spTree>
    <p:extLst>
      <p:ext uri="{BB962C8B-B14F-4D97-AF65-F5344CB8AC3E}">
        <p14:creationId xmlns:p14="http://schemas.microsoft.com/office/powerpoint/2010/main" xmlns="" val="6627903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Chat Question</a:t>
            </a:r>
          </a:p>
        </p:txBody>
      </p:sp>
      <p:sp>
        <p:nvSpPr>
          <p:cNvPr id="5" name="Content Placeholder 4"/>
          <p:cNvSpPr>
            <a:spLocks noGrp="1"/>
          </p:cNvSpPr>
          <p:nvPr>
            <p:ph idx="1"/>
          </p:nvPr>
        </p:nvSpPr>
        <p:spPr/>
        <p:txBody>
          <a:bodyPr/>
          <a:lstStyle/>
          <a:p>
            <a:pPr marL="0" indent="0">
              <a:buNone/>
            </a:pPr>
            <a:r>
              <a:rPr lang="en-US" sz="2400" dirty="0" smtClean="0"/>
              <a:t>Are there any other good sources of such information you are aware of?  Please share with the group.</a:t>
            </a:r>
            <a:endParaRPr lang="en-US" sz="2400" dirty="0"/>
          </a:p>
          <a:p>
            <a:pPr marL="0" indent="0">
              <a:buNone/>
            </a:pPr>
            <a:endParaRPr lang="en-US" sz="2400" dirty="0"/>
          </a:p>
          <a:p>
            <a:pPr marL="0" indent="0">
              <a:buNone/>
            </a:pPr>
            <a:r>
              <a:rPr lang="en-US" sz="2400" dirty="0"/>
              <a:t>Answer in the chat window and let’s share. </a:t>
            </a:r>
            <a:endParaRPr lang="en-US" dirty="0"/>
          </a:p>
        </p:txBody>
      </p:sp>
      <p:sp>
        <p:nvSpPr>
          <p:cNvPr id="6" name="Title 3"/>
          <p:cNvSpPr txBox="1">
            <a:spLocks/>
          </p:cNvSpPr>
          <p:nvPr/>
        </p:nvSpPr>
        <p:spPr>
          <a:xfrm>
            <a:off x="5850127" y="1367390"/>
            <a:ext cx="1904891" cy="857250"/>
          </a:xfrm>
          <a:prstGeom prst="rect">
            <a:avLst/>
          </a:prstGeom>
        </p:spPr>
        <p:txBody>
          <a:bodyPr vert="horz" lIns="0" tIns="34290" rIns="68580" bIns="34290" rtlCol="0" anchor="ctr">
            <a:noAutofit/>
          </a:bodyPr>
          <a:lstStyle>
            <a:lvl1pPr algn="l" defTabSz="457200" rtl="0" eaLnBrk="1" latinLnBrk="0" hangingPunct="1">
              <a:spcBef>
                <a:spcPct val="0"/>
              </a:spcBef>
              <a:buNone/>
              <a:defRPr lang="en-US" sz="2800" b="1" kern="1200">
                <a:solidFill>
                  <a:srgbClr val="FF0000"/>
                </a:solidFill>
                <a:latin typeface="+mj-lt"/>
                <a:ea typeface="+mj-ea"/>
                <a:cs typeface="+mj-cs"/>
              </a:defRPr>
            </a:lvl1pPr>
          </a:lstStyle>
          <a:p>
            <a:r>
              <a:rPr lang="en-US" sz="2100" dirty="0">
                <a:solidFill>
                  <a:schemeClr val="bg1"/>
                </a:solidFill>
              </a:rPr>
              <a:t>This photo is for placement only</a:t>
            </a:r>
          </a:p>
        </p:txBody>
      </p:sp>
      <p:pic>
        <p:nvPicPr>
          <p:cNvPr id="10" name="Picture Placeholder 9">
            <a:extLst>
              <a:ext uri="{FF2B5EF4-FFF2-40B4-BE49-F238E27FC236}">
                <a16:creationId xmlns:a16="http://schemas.microsoft.com/office/drawing/2014/main" xmlns="" id="{1761035F-A1B9-4DE6-AF61-D0580AD52AE3}"/>
              </a:ext>
            </a:extLst>
          </p:cNvPr>
          <p:cNvPicPr>
            <a:picLocks noGrp="1" noChangeAspect="1"/>
          </p:cNvPicPr>
          <p:nvPr>
            <p:ph type="pic" sz="quarter" idx="13"/>
          </p:nvPr>
        </p:nvPicPr>
        <p:blipFill>
          <a:blip r:embed="rId2"/>
          <a:srcRect l="13065" r="13065"/>
          <a:stretch>
            <a:fillRect/>
          </a:stretch>
        </p:blipFill>
        <p:spPr/>
      </p:pic>
    </p:spTree>
    <p:extLst>
      <p:ext uri="{BB962C8B-B14F-4D97-AF65-F5344CB8AC3E}">
        <p14:creationId xmlns:p14="http://schemas.microsoft.com/office/powerpoint/2010/main" xmlns="" val="22020116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xmlns="" id="{6C5F5B8A-E10E-4F71-B4F4-4670220CB6B1}"/>
              </a:ext>
            </a:extLst>
          </p:cNvPr>
          <p:cNvSpPr/>
          <p:nvPr/>
        </p:nvSpPr>
        <p:spPr>
          <a:xfrm>
            <a:off x="260624" y="2004179"/>
            <a:ext cx="6672459" cy="3139321"/>
          </a:xfrm>
          <a:prstGeom prst="rect">
            <a:avLst/>
          </a:prstGeom>
        </p:spPr>
        <p:txBody>
          <a:bodyPr wrap="square">
            <a:spAutoFit/>
          </a:bodyPr>
          <a:lstStyle/>
          <a:p>
            <a:pPr marL="192876" indent="-192876" defTabSz="342892">
              <a:buFont typeface="Arial" panose="020B0604020202020204" pitchFamily="34" charset="0"/>
              <a:buChar char="•"/>
              <a:defRPr/>
            </a:pPr>
            <a:r>
              <a:rPr lang="en-US" dirty="0">
                <a:solidFill>
                  <a:prstClr val="black"/>
                </a:solidFill>
                <a:latin typeface="Calibri"/>
              </a:rPr>
              <a:t>Chat with the audience and instructor by clicking the Group Chat icon          and enter you questions or comments</a:t>
            </a:r>
          </a:p>
          <a:p>
            <a:pPr marL="192876" indent="-192876" defTabSz="342892">
              <a:buFont typeface="Arial" panose="020B0604020202020204" pitchFamily="34" charset="0"/>
              <a:buChar char="•"/>
              <a:defRPr/>
            </a:pPr>
            <a:r>
              <a:rPr lang="en-US" dirty="0">
                <a:solidFill>
                  <a:prstClr val="black"/>
                </a:solidFill>
                <a:latin typeface="Calibri"/>
              </a:rPr>
              <a:t>Have a question? Click the Q&amp;A icon         and enter your questions</a:t>
            </a:r>
          </a:p>
          <a:p>
            <a:pPr marL="192876" indent="-192876" defTabSz="342892">
              <a:buFont typeface="Arial" panose="020B0604020202020204" pitchFamily="34" charset="0"/>
              <a:buChar char="•"/>
              <a:defRPr/>
            </a:pPr>
            <a:r>
              <a:rPr lang="en-US" dirty="0">
                <a:solidFill>
                  <a:prstClr val="black"/>
                </a:solidFill>
                <a:latin typeface="Calibri"/>
              </a:rPr>
              <a:t>You can print your Certification of Attendance using the certification widget     ,  after attending at least 110 minutes of the session </a:t>
            </a:r>
          </a:p>
          <a:p>
            <a:pPr marL="192876" indent="-192876" defTabSz="342892">
              <a:buFont typeface="Arial" panose="020B0604020202020204" pitchFamily="34" charset="0"/>
              <a:buChar char="•"/>
              <a:defRPr/>
            </a:pPr>
            <a:r>
              <a:rPr lang="en-US" dirty="0">
                <a:solidFill>
                  <a:prstClr val="black"/>
                </a:solidFill>
                <a:latin typeface="Calibri"/>
              </a:rPr>
              <a:t>Do you have an idea or resource? We are trying the Idea widget out. Share resources you are using by typing in the Idea widget</a:t>
            </a:r>
          </a:p>
          <a:p>
            <a:pPr marL="192876" indent="-192876" defTabSz="342892">
              <a:buFont typeface="Arial" panose="020B0604020202020204" pitchFamily="34" charset="0"/>
              <a:buChar char="•"/>
              <a:defRPr/>
            </a:pPr>
            <a:r>
              <a:rPr lang="en-US" dirty="0">
                <a:solidFill>
                  <a:prstClr val="black"/>
                </a:solidFill>
                <a:latin typeface="Calibri"/>
              </a:rPr>
              <a:t>The media player will show video, and when the instructor shares the screen, will show shared content.</a:t>
            </a:r>
          </a:p>
          <a:p>
            <a:pPr defTabSz="342892">
              <a:defRPr/>
            </a:pPr>
            <a:endParaRPr lang="en-US" dirty="0">
              <a:solidFill>
                <a:prstClr val="black"/>
              </a:solidFill>
              <a:latin typeface="Calibri"/>
            </a:endParaRPr>
          </a:p>
        </p:txBody>
      </p:sp>
      <p:sp>
        <p:nvSpPr>
          <p:cNvPr id="2" name="Title 1"/>
          <p:cNvSpPr>
            <a:spLocks noGrp="1"/>
          </p:cNvSpPr>
          <p:nvPr>
            <p:ph type="title"/>
          </p:nvPr>
        </p:nvSpPr>
        <p:spPr/>
        <p:txBody>
          <a:bodyPr/>
          <a:lstStyle/>
          <a:p>
            <a:r>
              <a:rPr lang="en-US" dirty="0"/>
              <a:t>Take Control of Your Console</a:t>
            </a:r>
          </a:p>
        </p:txBody>
      </p:sp>
      <p:sp>
        <p:nvSpPr>
          <p:cNvPr id="21" name="Rectangle 20">
            <a:extLst>
              <a:ext uri="{FF2B5EF4-FFF2-40B4-BE49-F238E27FC236}">
                <a16:creationId xmlns:a16="http://schemas.microsoft.com/office/drawing/2014/main" xmlns="" id="{D1B8A7EE-2385-4AFA-8DB0-1650E2BAD9DB}"/>
              </a:ext>
            </a:extLst>
          </p:cNvPr>
          <p:cNvSpPr/>
          <p:nvPr/>
        </p:nvSpPr>
        <p:spPr>
          <a:xfrm>
            <a:off x="260622" y="1195676"/>
            <a:ext cx="6672458" cy="923330"/>
          </a:xfrm>
          <a:prstGeom prst="rect">
            <a:avLst/>
          </a:prstGeom>
          <a:solidFill>
            <a:schemeClr val="bg1"/>
          </a:solidFill>
        </p:spPr>
        <p:txBody>
          <a:bodyPr wrap="square">
            <a:spAutoFit/>
          </a:bodyPr>
          <a:lstStyle/>
          <a:p>
            <a:pPr marL="192876" indent="-192876" defTabSz="342892">
              <a:buFont typeface="Arial" panose="020B0604020202020204" pitchFamily="34" charset="0"/>
              <a:buChar char="•"/>
              <a:defRPr/>
            </a:pPr>
            <a:r>
              <a:rPr lang="en-US" dirty="0">
                <a:solidFill>
                  <a:prstClr val="black"/>
                </a:solidFill>
                <a:latin typeface="Calibri"/>
              </a:rPr>
              <a:t>Use the controls             to minimize or maximize a widget </a:t>
            </a:r>
          </a:p>
          <a:p>
            <a:pPr marL="192876" indent="-192876" defTabSz="342892">
              <a:buFont typeface="Arial" panose="020B0604020202020204" pitchFamily="34" charset="0"/>
              <a:buChar char="•"/>
              <a:defRPr/>
            </a:pPr>
            <a:r>
              <a:rPr lang="en-US" dirty="0">
                <a:solidFill>
                  <a:prstClr val="black"/>
                </a:solidFill>
                <a:latin typeface="Calibri"/>
              </a:rPr>
              <a:t>Drag the bottom right hand corner to resize it </a:t>
            </a:r>
          </a:p>
          <a:p>
            <a:pPr marL="192876" indent="-192876" defTabSz="342892">
              <a:buFont typeface="Arial" panose="020B0604020202020204" pitchFamily="34" charset="0"/>
              <a:buChar char="•"/>
              <a:defRPr/>
            </a:pPr>
            <a:r>
              <a:rPr lang="en-US" dirty="0">
                <a:solidFill>
                  <a:prstClr val="black"/>
                </a:solidFill>
                <a:latin typeface="Calibri"/>
              </a:rPr>
              <a:t>Click the icon          to download resources &amp; bookmark helpful links </a:t>
            </a:r>
          </a:p>
        </p:txBody>
      </p:sp>
      <p:sp>
        <p:nvSpPr>
          <p:cNvPr id="22" name="Rectangle 21">
            <a:extLst>
              <a:ext uri="{FF2B5EF4-FFF2-40B4-BE49-F238E27FC236}">
                <a16:creationId xmlns:a16="http://schemas.microsoft.com/office/drawing/2014/main" xmlns="" id="{C93183EF-6073-422C-8C76-F72AABDCB6D8}"/>
              </a:ext>
            </a:extLst>
          </p:cNvPr>
          <p:cNvSpPr/>
          <p:nvPr/>
        </p:nvSpPr>
        <p:spPr>
          <a:xfrm>
            <a:off x="260624" y="968691"/>
            <a:ext cx="2032929" cy="248209"/>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defTabSz="342892">
              <a:defRPr/>
            </a:pPr>
            <a:r>
              <a:rPr lang="en-US" sz="1013" dirty="0">
                <a:solidFill>
                  <a:prstClr val="black"/>
                </a:solidFill>
                <a:latin typeface="Calibri"/>
              </a:rPr>
              <a:t>Widgets are resizable and movable</a:t>
            </a:r>
          </a:p>
        </p:txBody>
      </p:sp>
      <p:pic>
        <p:nvPicPr>
          <p:cNvPr id="23" name="Picture 22">
            <a:extLst>
              <a:ext uri="{FF2B5EF4-FFF2-40B4-BE49-F238E27FC236}">
                <a16:creationId xmlns:a16="http://schemas.microsoft.com/office/drawing/2014/main" xmlns="" id="{8812E6C8-8AAD-4601-B73D-976417DF4F35}"/>
              </a:ext>
            </a:extLst>
          </p:cNvPr>
          <p:cNvPicPr>
            <a:picLocks noChangeAspect="1"/>
          </p:cNvPicPr>
          <p:nvPr/>
        </p:nvPicPr>
        <p:blipFill>
          <a:blip r:embed="rId3"/>
          <a:stretch>
            <a:fillRect/>
          </a:stretch>
        </p:blipFill>
        <p:spPr>
          <a:xfrm>
            <a:off x="2141344" y="1242813"/>
            <a:ext cx="516518" cy="271172"/>
          </a:xfrm>
          <a:prstGeom prst="rect">
            <a:avLst/>
          </a:prstGeom>
        </p:spPr>
      </p:pic>
      <p:pic>
        <p:nvPicPr>
          <p:cNvPr id="24" name="Picture 23">
            <a:extLst>
              <a:ext uri="{FF2B5EF4-FFF2-40B4-BE49-F238E27FC236}">
                <a16:creationId xmlns:a16="http://schemas.microsoft.com/office/drawing/2014/main" xmlns="" id="{5BE568B4-B5DA-4B4D-A22F-BA54A86682F2}"/>
              </a:ext>
            </a:extLst>
          </p:cNvPr>
          <p:cNvPicPr>
            <a:picLocks noChangeAspect="1"/>
          </p:cNvPicPr>
          <p:nvPr/>
        </p:nvPicPr>
        <p:blipFill>
          <a:blip r:embed="rId4"/>
          <a:stretch>
            <a:fillRect/>
          </a:stretch>
        </p:blipFill>
        <p:spPr>
          <a:xfrm>
            <a:off x="4832665" y="1488428"/>
            <a:ext cx="606818" cy="318968"/>
          </a:xfrm>
          <a:prstGeom prst="rect">
            <a:avLst/>
          </a:prstGeom>
        </p:spPr>
      </p:pic>
      <p:pic>
        <p:nvPicPr>
          <p:cNvPr id="25" name="Picture 24">
            <a:extLst>
              <a:ext uri="{FF2B5EF4-FFF2-40B4-BE49-F238E27FC236}">
                <a16:creationId xmlns:a16="http://schemas.microsoft.com/office/drawing/2014/main" xmlns="" id="{25B2664D-4063-488F-8FE0-2263C362868D}"/>
              </a:ext>
            </a:extLst>
          </p:cNvPr>
          <p:cNvPicPr>
            <a:picLocks noChangeAspect="1"/>
          </p:cNvPicPr>
          <p:nvPr/>
        </p:nvPicPr>
        <p:blipFill>
          <a:blip r:embed="rId5"/>
          <a:stretch>
            <a:fillRect/>
          </a:stretch>
        </p:blipFill>
        <p:spPr>
          <a:xfrm>
            <a:off x="1885418" y="1753003"/>
            <a:ext cx="325502" cy="318858"/>
          </a:xfrm>
          <a:prstGeom prst="rect">
            <a:avLst/>
          </a:prstGeom>
        </p:spPr>
      </p:pic>
      <p:pic>
        <p:nvPicPr>
          <p:cNvPr id="26" name="Picture 25">
            <a:extLst>
              <a:ext uri="{FF2B5EF4-FFF2-40B4-BE49-F238E27FC236}">
                <a16:creationId xmlns:a16="http://schemas.microsoft.com/office/drawing/2014/main" xmlns="" id="{613E31AA-A632-4F13-9D93-36236577E251}"/>
              </a:ext>
            </a:extLst>
          </p:cNvPr>
          <p:cNvPicPr>
            <a:picLocks noChangeAspect="1"/>
          </p:cNvPicPr>
          <p:nvPr/>
        </p:nvPicPr>
        <p:blipFill>
          <a:blip r:embed="rId6"/>
          <a:stretch>
            <a:fillRect/>
          </a:stretch>
        </p:blipFill>
        <p:spPr>
          <a:xfrm>
            <a:off x="1045469" y="2315789"/>
            <a:ext cx="332185" cy="316367"/>
          </a:xfrm>
          <a:prstGeom prst="rect">
            <a:avLst/>
          </a:prstGeom>
        </p:spPr>
      </p:pic>
      <p:pic>
        <p:nvPicPr>
          <p:cNvPr id="4" name="Picture 3">
            <a:extLst>
              <a:ext uri="{FF2B5EF4-FFF2-40B4-BE49-F238E27FC236}">
                <a16:creationId xmlns:a16="http://schemas.microsoft.com/office/drawing/2014/main" xmlns="" id="{DE67DE16-24CF-4C19-BAA5-347A6F46E770}"/>
              </a:ext>
            </a:extLst>
          </p:cNvPr>
          <p:cNvPicPr>
            <a:picLocks noChangeAspect="1"/>
          </p:cNvPicPr>
          <p:nvPr/>
        </p:nvPicPr>
        <p:blipFill>
          <a:blip r:embed="rId7"/>
          <a:stretch>
            <a:fillRect/>
          </a:stretch>
        </p:blipFill>
        <p:spPr>
          <a:xfrm>
            <a:off x="3975684" y="2551737"/>
            <a:ext cx="335803" cy="350093"/>
          </a:xfrm>
          <a:prstGeom prst="rect">
            <a:avLst/>
          </a:prstGeom>
        </p:spPr>
      </p:pic>
      <p:pic>
        <p:nvPicPr>
          <p:cNvPr id="11" name="Picture 10" descr="A close up of a logo&#10;&#10;Description generated with very high confidence">
            <a:extLst>
              <a:ext uri="{FF2B5EF4-FFF2-40B4-BE49-F238E27FC236}">
                <a16:creationId xmlns:a16="http://schemas.microsoft.com/office/drawing/2014/main" xmlns="" id="{2D94C0E1-285A-4651-9349-FB7229E3BF6F}"/>
              </a:ext>
            </a:extLst>
          </p:cNvPr>
          <p:cNvPicPr>
            <a:picLocks noChangeAspect="1"/>
          </p:cNvPicPr>
          <p:nvPr/>
        </p:nvPicPr>
        <p:blipFill>
          <a:blip r:embed="rId8"/>
          <a:stretch>
            <a:fillRect/>
          </a:stretch>
        </p:blipFill>
        <p:spPr>
          <a:xfrm>
            <a:off x="2399603" y="3137852"/>
            <a:ext cx="328934" cy="328934"/>
          </a:xfrm>
          <a:prstGeom prst="rect">
            <a:avLst/>
          </a:prstGeom>
        </p:spPr>
      </p:pic>
      <p:pic>
        <p:nvPicPr>
          <p:cNvPr id="5" name="Picture 4" descr="A picture containing object&#10;&#10;Description generated with very high confidence">
            <a:extLst>
              <a:ext uri="{FF2B5EF4-FFF2-40B4-BE49-F238E27FC236}">
                <a16:creationId xmlns:a16="http://schemas.microsoft.com/office/drawing/2014/main" xmlns="" id="{E96229A7-8DBA-498D-8B09-B0F509A6AB18}"/>
              </a:ext>
            </a:extLst>
          </p:cNvPr>
          <p:cNvPicPr>
            <a:picLocks noChangeAspect="1"/>
          </p:cNvPicPr>
          <p:nvPr/>
        </p:nvPicPr>
        <p:blipFill>
          <a:blip r:embed="rId9"/>
          <a:stretch>
            <a:fillRect/>
          </a:stretch>
        </p:blipFill>
        <p:spPr>
          <a:xfrm>
            <a:off x="6522974" y="3630960"/>
            <a:ext cx="309388" cy="338168"/>
          </a:xfrm>
          <a:prstGeom prst="rect">
            <a:avLst/>
          </a:prstGeom>
        </p:spPr>
      </p:pic>
    </p:spTree>
    <p:extLst>
      <p:ext uri="{BB962C8B-B14F-4D97-AF65-F5344CB8AC3E}">
        <p14:creationId xmlns:p14="http://schemas.microsoft.com/office/powerpoint/2010/main" xmlns="" val="37582141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5043FED6-F336-45DC-926B-CDA201E02228}"/>
              </a:ext>
            </a:extLst>
          </p:cNvPr>
          <p:cNvSpPr>
            <a:spLocks noGrp="1"/>
          </p:cNvSpPr>
          <p:nvPr>
            <p:ph type="title"/>
          </p:nvPr>
        </p:nvSpPr>
        <p:spPr/>
        <p:txBody>
          <a:bodyPr/>
          <a:lstStyle/>
          <a:p>
            <a:r>
              <a:rPr lang="en-US" dirty="0" smtClean="0"/>
              <a:t>Information Gathering– Domain 2.2</a:t>
            </a:r>
            <a:endParaRPr lang="en-US" dirty="0"/>
          </a:p>
        </p:txBody>
      </p:sp>
      <p:sp>
        <p:nvSpPr>
          <p:cNvPr id="4" name="Slide Number Placeholder 3">
            <a:extLst>
              <a:ext uri="{FF2B5EF4-FFF2-40B4-BE49-F238E27FC236}">
                <a16:creationId xmlns:a16="http://schemas.microsoft.com/office/drawing/2014/main" xmlns="" id="{6C8F2F96-FA1F-4AFA-88D4-C456A3943953}"/>
              </a:ext>
            </a:extLst>
          </p:cNvPr>
          <p:cNvSpPr>
            <a:spLocks noGrp="1"/>
          </p:cNvSpPr>
          <p:nvPr>
            <p:ph type="sldNum" sz="quarter" idx="12"/>
          </p:nvPr>
        </p:nvSpPr>
        <p:spPr/>
        <p:txBody>
          <a:bodyPr/>
          <a:lstStyle/>
          <a:p>
            <a:fld id="{91AF2B4D-6B12-4EDF-87BB-2B55CECB6611}" type="slidenum">
              <a:rPr lang="en-US" smtClean="0"/>
              <a:pPr/>
              <a:t>30</a:t>
            </a:fld>
            <a:endParaRPr lang="en-US"/>
          </a:p>
        </p:txBody>
      </p:sp>
      <p:pic>
        <p:nvPicPr>
          <p:cNvPr id="9221" name="Picture 5"/>
          <p:cNvPicPr>
            <a:picLocks noChangeAspect="1" noChangeArrowheads="1"/>
          </p:cNvPicPr>
          <p:nvPr/>
        </p:nvPicPr>
        <p:blipFill>
          <a:blip r:embed="rId2"/>
          <a:srcRect/>
          <a:stretch>
            <a:fillRect/>
          </a:stretch>
        </p:blipFill>
        <p:spPr bwMode="auto">
          <a:xfrm>
            <a:off x="44580" y="834254"/>
            <a:ext cx="8761413" cy="1879600"/>
          </a:xfrm>
          <a:prstGeom prst="rect">
            <a:avLst/>
          </a:prstGeom>
          <a:noFill/>
          <a:ln w="9525">
            <a:noFill/>
            <a:miter lim="800000"/>
            <a:headEnd/>
            <a:tailEnd/>
          </a:ln>
        </p:spPr>
      </p:pic>
      <p:pic>
        <p:nvPicPr>
          <p:cNvPr id="2051" name="Picture 3"/>
          <p:cNvPicPr>
            <a:picLocks noChangeAspect="1" noChangeArrowheads="1"/>
          </p:cNvPicPr>
          <p:nvPr/>
        </p:nvPicPr>
        <p:blipFill>
          <a:blip r:embed="rId3"/>
          <a:srcRect/>
          <a:stretch>
            <a:fillRect/>
          </a:stretch>
        </p:blipFill>
        <p:spPr bwMode="auto">
          <a:xfrm>
            <a:off x="177800" y="2833626"/>
            <a:ext cx="8786813" cy="1752600"/>
          </a:xfrm>
          <a:prstGeom prst="rect">
            <a:avLst/>
          </a:prstGeom>
          <a:noFill/>
          <a:ln w="9525">
            <a:noFill/>
            <a:miter lim="800000"/>
            <a:headEnd/>
            <a:tailEnd/>
          </a:ln>
        </p:spPr>
      </p:pic>
    </p:spTree>
    <p:extLst>
      <p:ext uri="{BB962C8B-B14F-4D97-AF65-F5344CB8AC3E}">
        <p14:creationId xmlns:p14="http://schemas.microsoft.com/office/powerpoint/2010/main" xmlns="" val="6627903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5043FED6-F336-45DC-926B-CDA201E02228}"/>
              </a:ext>
            </a:extLst>
          </p:cNvPr>
          <p:cNvSpPr>
            <a:spLocks noGrp="1"/>
          </p:cNvSpPr>
          <p:nvPr>
            <p:ph type="title"/>
          </p:nvPr>
        </p:nvSpPr>
        <p:spPr/>
        <p:txBody>
          <a:bodyPr/>
          <a:lstStyle/>
          <a:p>
            <a:r>
              <a:rPr lang="en-US" dirty="0" smtClean="0"/>
              <a:t>Information Gathering– Domain 2.2</a:t>
            </a:r>
            <a:endParaRPr lang="en-US" dirty="0"/>
          </a:p>
        </p:txBody>
      </p:sp>
      <p:sp>
        <p:nvSpPr>
          <p:cNvPr id="6" name="Content Placeholder 5">
            <a:extLst>
              <a:ext uri="{FF2B5EF4-FFF2-40B4-BE49-F238E27FC236}">
                <a16:creationId xmlns:a16="http://schemas.microsoft.com/office/drawing/2014/main" xmlns="" id="{5C64E29F-9D76-4E99-B58A-1DDBBE8F50E8}"/>
              </a:ext>
            </a:extLst>
          </p:cNvPr>
          <p:cNvSpPr>
            <a:spLocks noGrp="1"/>
          </p:cNvSpPr>
          <p:nvPr>
            <p:ph idx="1"/>
          </p:nvPr>
        </p:nvSpPr>
        <p:spPr/>
        <p:txBody>
          <a:bodyPr/>
          <a:lstStyle/>
          <a:p>
            <a:r>
              <a:rPr lang="en-US" dirty="0" smtClean="0"/>
              <a:t>Credentialed vs. non-credentialed</a:t>
            </a:r>
          </a:p>
          <a:p>
            <a:r>
              <a:rPr lang="en-US" dirty="0" smtClean="0"/>
              <a:t>Types of scans</a:t>
            </a:r>
          </a:p>
          <a:p>
            <a:pPr lvl="1"/>
            <a:r>
              <a:rPr lang="en-US" dirty="0" smtClean="0"/>
              <a:t>Discovery scan – Like the </a:t>
            </a:r>
            <a:r>
              <a:rPr lang="en-US" dirty="0" err="1" smtClean="0"/>
              <a:t>nmap</a:t>
            </a:r>
            <a:r>
              <a:rPr lang="en-US" dirty="0" smtClean="0"/>
              <a:t> ‘ping sweeps’ we covered earlier.  Typically used to create a map of a network that shows all the devices connected.</a:t>
            </a:r>
          </a:p>
          <a:p>
            <a:pPr lvl="1"/>
            <a:r>
              <a:rPr lang="en-US" dirty="0" smtClean="0"/>
              <a:t>Full scan – Full port, service, &amp; vulnerability scans, generally use more options.</a:t>
            </a:r>
          </a:p>
          <a:p>
            <a:pPr lvl="1"/>
            <a:r>
              <a:rPr lang="en-US" dirty="0" smtClean="0"/>
              <a:t>Stealth scan - Stealth scanning works by sending a SYN packet and looking at the response. If SYN/ACK is sent back, the port is open and the remote end is trying to open a TCP connection. The scanner then sends an RST to end.</a:t>
            </a:r>
          </a:p>
          <a:p>
            <a:pPr lvl="1"/>
            <a:r>
              <a:rPr lang="en-US" dirty="0" smtClean="0"/>
              <a:t>Compliance scan – Seeks to identify vulnerabilities in a network or system, enabling  problems  to be fix and compliance maintained.</a:t>
            </a:r>
            <a:endParaRPr lang="en-US" dirty="0"/>
          </a:p>
        </p:txBody>
      </p:sp>
      <p:sp>
        <p:nvSpPr>
          <p:cNvPr id="4" name="Slide Number Placeholder 3">
            <a:extLst>
              <a:ext uri="{FF2B5EF4-FFF2-40B4-BE49-F238E27FC236}">
                <a16:creationId xmlns:a16="http://schemas.microsoft.com/office/drawing/2014/main" xmlns="" id="{6C8F2F96-FA1F-4AFA-88D4-C456A3943953}"/>
              </a:ext>
            </a:extLst>
          </p:cNvPr>
          <p:cNvSpPr>
            <a:spLocks noGrp="1"/>
          </p:cNvSpPr>
          <p:nvPr>
            <p:ph type="sldNum" sz="quarter" idx="12"/>
          </p:nvPr>
        </p:nvSpPr>
        <p:spPr/>
        <p:txBody>
          <a:bodyPr/>
          <a:lstStyle/>
          <a:p>
            <a:fld id="{91AF2B4D-6B12-4EDF-87BB-2B55CECB6611}" type="slidenum">
              <a:rPr lang="en-US" smtClean="0"/>
              <a:pPr/>
              <a:t>31</a:t>
            </a:fld>
            <a:endParaRPr lang="en-US"/>
          </a:p>
        </p:txBody>
      </p:sp>
    </p:spTree>
    <p:extLst>
      <p:ext uri="{BB962C8B-B14F-4D97-AF65-F5344CB8AC3E}">
        <p14:creationId xmlns:p14="http://schemas.microsoft.com/office/powerpoint/2010/main" xmlns="" val="6627903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 xmlns:a16="http://schemas.microsoft.com/office/drawing/2014/main" id="{44FA6EF8-9439-40FB-B525-0B4524B9039D}"/>
              </a:ext>
            </a:extLst>
          </p:cNvPr>
          <p:cNvSpPr>
            <a:spLocks noGrp="1"/>
          </p:cNvSpPr>
          <p:nvPr>
            <p:ph type="title"/>
          </p:nvPr>
        </p:nvSpPr>
        <p:spPr/>
        <p:txBody>
          <a:bodyPr/>
          <a:lstStyle/>
          <a:p>
            <a:r>
              <a:rPr lang="en-US" dirty="0" smtClean="0"/>
              <a:t>DEMO</a:t>
            </a:r>
            <a:endParaRPr lang="en-US" dirty="0"/>
          </a:p>
        </p:txBody>
      </p:sp>
      <p:sp>
        <p:nvSpPr>
          <p:cNvPr id="7" name="Text Placeholder 6">
            <a:extLst>
              <a:ext uri="{FF2B5EF4-FFF2-40B4-BE49-F238E27FC236}">
                <a16:creationId xmlns="" xmlns:a16="http://schemas.microsoft.com/office/drawing/2014/main" id="{582AC503-FE08-4822-8EE6-7E4B2AF615C4}"/>
              </a:ext>
            </a:extLst>
          </p:cNvPr>
          <p:cNvSpPr>
            <a:spLocks noGrp="1"/>
          </p:cNvSpPr>
          <p:nvPr>
            <p:ph type="body" idx="1"/>
          </p:nvPr>
        </p:nvSpPr>
        <p:spPr/>
        <p:txBody>
          <a:bodyPr/>
          <a:lstStyle/>
          <a:p>
            <a:r>
              <a:rPr lang="en-US" dirty="0" smtClean="0"/>
              <a:t>Vulnerability scanning in the topology</a:t>
            </a:r>
          </a:p>
        </p:txBody>
      </p:sp>
      <p:sp>
        <p:nvSpPr>
          <p:cNvPr id="4" name="Slide Number Placeholder 3">
            <a:extLst>
              <a:ext uri="{FF2B5EF4-FFF2-40B4-BE49-F238E27FC236}">
                <a16:creationId xmlns="" xmlns:a16="http://schemas.microsoft.com/office/drawing/2014/main" id="{374343E0-BB2D-43B1-8CB7-B2C3F99719B4}"/>
              </a:ext>
            </a:extLst>
          </p:cNvPr>
          <p:cNvSpPr>
            <a:spLocks noGrp="1"/>
          </p:cNvSpPr>
          <p:nvPr>
            <p:ph type="sldNum" sz="quarter" idx="12"/>
          </p:nvPr>
        </p:nvSpPr>
        <p:spPr/>
        <p:txBody>
          <a:bodyPr/>
          <a:lstStyle/>
          <a:p>
            <a:fld id="{2066355A-084C-D24E-9AD2-7E4FC41EA627}" type="slidenum">
              <a:rPr lang="en-US" smtClean="0"/>
              <a:pPr/>
              <a:t>32</a:t>
            </a:fld>
            <a:endParaRPr lang="en-US"/>
          </a:p>
        </p:txBody>
      </p:sp>
      <p:pic>
        <p:nvPicPr>
          <p:cNvPr id="8" name="Picture 7" descr="A close up of a sign&#10;&#10;Description generated with very high confidence">
            <a:extLst>
              <a:ext uri="{FF2B5EF4-FFF2-40B4-BE49-F238E27FC236}">
                <a16:creationId xmlns="" xmlns:a16="http://schemas.microsoft.com/office/drawing/2014/main" id="{47CBB20D-752D-45E8-9486-412D6F14F606}"/>
              </a:ext>
            </a:extLst>
          </p:cNvPr>
          <p:cNvPicPr>
            <a:picLocks noChangeAspect="1"/>
          </p:cNvPicPr>
          <p:nvPr/>
        </p:nvPicPr>
        <p:blipFill>
          <a:blip r:embed="rId2"/>
          <a:stretch>
            <a:fillRect/>
          </a:stretch>
        </p:blipFill>
        <p:spPr>
          <a:xfrm>
            <a:off x="6363864" y="2627144"/>
            <a:ext cx="1871314" cy="1555529"/>
          </a:xfrm>
          <a:prstGeom prst="rect">
            <a:avLst/>
          </a:prstGeom>
        </p:spPr>
      </p:pic>
    </p:spTree>
    <p:extLst>
      <p:ext uri="{BB962C8B-B14F-4D97-AF65-F5344CB8AC3E}">
        <p14:creationId xmlns="" xmlns:p14="http://schemas.microsoft.com/office/powerpoint/2010/main" val="391060835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5043FED6-F336-45DC-926B-CDA201E02228}"/>
              </a:ext>
            </a:extLst>
          </p:cNvPr>
          <p:cNvSpPr>
            <a:spLocks noGrp="1"/>
          </p:cNvSpPr>
          <p:nvPr>
            <p:ph type="title"/>
          </p:nvPr>
        </p:nvSpPr>
        <p:spPr/>
        <p:txBody>
          <a:bodyPr/>
          <a:lstStyle/>
          <a:p>
            <a:r>
              <a:rPr lang="en-US" dirty="0" smtClean="0"/>
              <a:t>Demo – Basic Command Reference</a:t>
            </a:r>
            <a:endParaRPr lang="en-US" dirty="0"/>
          </a:p>
        </p:txBody>
      </p:sp>
      <p:sp>
        <p:nvSpPr>
          <p:cNvPr id="6" name="Content Placeholder 5">
            <a:extLst>
              <a:ext uri="{FF2B5EF4-FFF2-40B4-BE49-F238E27FC236}">
                <a16:creationId xmlns:a16="http://schemas.microsoft.com/office/drawing/2014/main" xmlns="" id="{5C64E29F-9D76-4E99-B58A-1DDBBE8F50E8}"/>
              </a:ext>
            </a:extLst>
          </p:cNvPr>
          <p:cNvSpPr>
            <a:spLocks noGrp="1"/>
          </p:cNvSpPr>
          <p:nvPr>
            <p:ph idx="1"/>
          </p:nvPr>
        </p:nvSpPr>
        <p:spPr/>
        <p:txBody>
          <a:bodyPr/>
          <a:lstStyle/>
          <a:p>
            <a:r>
              <a:rPr lang="en-US" dirty="0" smtClean="0"/>
              <a:t>Using </a:t>
            </a:r>
            <a:r>
              <a:rPr lang="en-US" dirty="0" err="1" smtClean="0"/>
              <a:t>nmap</a:t>
            </a:r>
            <a:r>
              <a:rPr lang="en-US" dirty="0" smtClean="0"/>
              <a:t> to perform different types of scans in the topology:</a:t>
            </a:r>
          </a:p>
          <a:p>
            <a:pPr lvl="1"/>
            <a:r>
              <a:rPr lang="en-US" dirty="0" smtClean="0"/>
              <a:t>Stealth scan    </a:t>
            </a:r>
            <a:r>
              <a:rPr lang="en-US" dirty="0" err="1" smtClean="0"/>
              <a:t>nmap</a:t>
            </a:r>
            <a:r>
              <a:rPr lang="en-US" dirty="0" smtClean="0"/>
              <a:t> -</a:t>
            </a:r>
            <a:r>
              <a:rPr lang="en-US" dirty="0" err="1" smtClean="0"/>
              <a:t>sS</a:t>
            </a:r>
            <a:r>
              <a:rPr lang="en-US" dirty="0" smtClean="0"/>
              <a:t> 10.10.10.11</a:t>
            </a:r>
          </a:p>
          <a:p>
            <a:pPr lvl="1"/>
            <a:r>
              <a:rPr lang="en-US" dirty="0" smtClean="0"/>
              <a:t>Full port scan    </a:t>
            </a:r>
            <a:r>
              <a:rPr lang="en-US" dirty="0" err="1" smtClean="0"/>
              <a:t>nmap</a:t>
            </a:r>
            <a:r>
              <a:rPr lang="en-US" dirty="0" smtClean="0"/>
              <a:t> -p 1-65535 10.10.10.11</a:t>
            </a:r>
          </a:p>
          <a:p>
            <a:pPr lvl="1"/>
            <a:r>
              <a:rPr lang="en-US" dirty="0" smtClean="0"/>
              <a:t>Fingerprinting    </a:t>
            </a:r>
            <a:r>
              <a:rPr lang="en-US" dirty="0" err="1" smtClean="0"/>
              <a:t>nmap</a:t>
            </a:r>
            <a:r>
              <a:rPr lang="en-US" dirty="0" smtClean="0"/>
              <a:t> -p 21 -A 10.10.10.11</a:t>
            </a:r>
          </a:p>
          <a:p>
            <a:pPr lvl="1"/>
            <a:endParaRPr lang="en-US" dirty="0" smtClean="0"/>
          </a:p>
          <a:p>
            <a:r>
              <a:rPr lang="en-US" dirty="0" smtClean="0"/>
              <a:t>Using </a:t>
            </a:r>
            <a:r>
              <a:rPr lang="en-US" dirty="0" err="1" smtClean="0"/>
              <a:t>nikto</a:t>
            </a:r>
            <a:r>
              <a:rPr lang="en-US" dirty="0" smtClean="0"/>
              <a:t> on the Net-Def appliance within the topology:</a:t>
            </a:r>
          </a:p>
          <a:p>
            <a:pPr lvl="1"/>
            <a:r>
              <a:rPr lang="en-US" dirty="0" err="1" smtClean="0"/>
              <a:t>cd</a:t>
            </a:r>
            <a:r>
              <a:rPr lang="en-US" dirty="0" smtClean="0"/>
              <a:t> /</a:t>
            </a:r>
            <a:r>
              <a:rPr lang="en-US" dirty="0" err="1" smtClean="0"/>
              <a:t>usr</a:t>
            </a:r>
            <a:r>
              <a:rPr lang="en-US" dirty="0" smtClean="0"/>
              <a:t>/local/nikto-2.1.5</a:t>
            </a:r>
          </a:p>
          <a:p>
            <a:pPr lvl="1"/>
            <a:r>
              <a:rPr lang="en-US" dirty="0" err="1" smtClean="0"/>
              <a:t>perl</a:t>
            </a:r>
            <a:r>
              <a:rPr lang="en-US" dirty="0" smtClean="0"/>
              <a:t> nikto.pl -h 10.10.10.12</a:t>
            </a:r>
          </a:p>
          <a:p>
            <a:pPr lvl="1"/>
            <a:endParaRPr lang="en-US" dirty="0"/>
          </a:p>
        </p:txBody>
      </p:sp>
      <p:sp>
        <p:nvSpPr>
          <p:cNvPr id="4" name="Slide Number Placeholder 3">
            <a:extLst>
              <a:ext uri="{FF2B5EF4-FFF2-40B4-BE49-F238E27FC236}">
                <a16:creationId xmlns:a16="http://schemas.microsoft.com/office/drawing/2014/main" xmlns="" id="{6C8F2F96-FA1F-4AFA-88D4-C456A3943953}"/>
              </a:ext>
            </a:extLst>
          </p:cNvPr>
          <p:cNvSpPr>
            <a:spLocks noGrp="1"/>
          </p:cNvSpPr>
          <p:nvPr>
            <p:ph type="sldNum" sz="quarter" idx="12"/>
          </p:nvPr>
        </p:nvSpPr>
        <p:spPr/>
        <p:txBody>
          <a:bodyPr/>
          <a:lstStyle/>
          <a:p>
            <a:fld id="{91AF2B4D-6B12-4EDF-87BB-2B55CECB6611}" type="slidenum">
              <a:rPr lang="en-US" smtClean="0"/>
              <a:pPr/>
              <a:t>33</a:t>
            </a:fld>
            <a:endParaRPr lang="en-US"/>
          </a:p>
        </p:txBody>
      </p:sp>
    </p:spTree>
    <p:extLst>
      <p:ext uri="{BB962C8B-B14F-4D97-AF65-F5344CB8AC3E}">
        <p14:creationId xmlns:p14="http://schemas.microsoft.com/office/powerpoint/2010/main" xmlns="" val="66279033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5043FED6-F336-45DC-926B-CDA201E02228}"/>
              </a:ext>
            </a:extLst>
          </p:cNvPr>
          <p:cNvSpPr>
            <a:spLocks noGrp="1"/>
          </p:cNvSpPr>
          <p:nvPr>
            <p:ph type="title"/>
          </p:nvPr>
        </p:nvSpPr>
        <p:spPr/>
        <p:txBody>
          <a:bodyPr/>
          <a:lstStyle/>
          <a:p>
            <a:r>
              <a:rPr lang="en-US" dirty="0" smtClean="0"/>
              <a:t>Demo – Basic Reference</a:t>
            </a:r>
            <a:endParaRPr lang="en-US" dirty="0"/>
          </a:p>
        </p:txBody>
      </p:sp>
      <p:sp>
        <p:nvSpPr>
          <p:cNvPr id="6" name="Content Placeholder 5">
            <a:extLst>
              <a:ext uri="{FF2B5EF4-FFF2-40B4-BE49-F238E27FC236}">
                <a16:creationId xmlns:a16="http://schemas.microsoft.com/office/drawing/2014/main" xmlns="" id="{5C64E29F-9D76-4E99-B58A-1DDBBE8F50E8}"/>
              </a:ext>
            </a:extLst>
          </p:cNvPr>
          <p:cNvSpPr>
            <a:spLocks noGrp="1"/>
          </p:cNvSpPr>
          <p:nvPr>
            <p:ph idx="1"/>
          </p:nvPr>
        </p:nvSpPr>
        <p:spPr/>
        <p:txBody>
          <a:bodyPr/>
          <a:lstStyle/>
          <a:p>
            <a:r>
              <a:rPr lang="en-US" dirty="0" err="1" smtClean="0"/>
              <a:t>OpenVAS</a:t>
            </a:r>
            <a:endParaRPr lang="en-US" dirty="0" smtClean="0"/>
          </a:p>
          <a:p>
            <a:pPr lvl="1"/>
            <a:r>
              <a:rPr lang="en-US" dirty="0" smtClean="0"/>
              <a:t>To run </a:t>
            </a:r>
            <a:r>
              <a:rPr lang="en-US" dirty="0" err="1" smtClean="0"/>
              <a:t>OpenVAS</a:t>
            </a:r>
            <a:r>
              <a:rPr lang="en-US" dirty="0" smtClean="0"/>
              <a:t> you must use the Firefox appliance to login via the web interface of </a:t>
            </a:r>
            <a:r>
              <a:rPr lang="en-US" dirty="0" err="1" smtClean="0"/>
              <a:t>OpenVAS</a:t>
            </a:r>
            <a:r>
              <a:rPr lang="en-US" dirty="0" smtClean="0"/>
              <a:t> on the Net-Def appliance at:</a:t>
            </a:r>
          </a:p>
          <a:p>
            <a:pPr lvl="1"/>
            <a:r>
              <a:rPr lang="en-US" dirty="0" smtClean="0"/>
              <a:t>https://</a:t>
            </a:r>
            <a:r>
              <a:rPr lang="en-US" dirty="0" smtClean="0"/>
              <a:t>10.1.1.200:4000</a:t>
            </a:r>
          </a:p>
          <a:p>
            <a:pPr lvl="1"/>
            <a:r>
              <a:rPr lang="en-US" dirty="0" smtClean="0"/>
              <a:t>Confirm the security exception</a:t>
            </a:r>
          </a:p>
          <a:p>
            <a:pPr lvl="1"/>
            <a:r>
              <a:rPr lang="en-US" dirty="0" smtClean="0"/>
              <a:t>Then login in username: admin and password: admin</a:t>
            </a:r>
          </a:p>
          <a:p>
            <a:pPr lvl="1"/>
            <a:r>
              <a:rPr lang="en-US" dirty="0" smtClean="0"/>
              <a:t>Click Scans and the new scan wizard will walk you through, use 10.10.10.11</a:t>
            </a:r>
          </a:p>
          <a:p>
            <a:pPr lvl="1"/>
            <a:r>
              <a:rPr lang="en-US" dirty="0" smtClean="0"/>
              <a:t>If scan stops, you can restart it from the dashboard.</a:t>
            </a:r>
          </a:p>
          <a:p>
            <a:pPr lvl="1"/>
            <a:r>
              <a:rPr lang="en-US" dirty="0" smtClean="0"/>
              <a:t>Depending upon your system and setup this can be a very intensive operation and take awhile to complete.  Once done you can review the results.</a:t>
            </a:r>
          </a:p>
          <a:p>
            <a:pPr lvl="1"/>
            <a:endParaRPr lang="en-US" dirty="0"/>
          </a:p>
        </p:txBody>
      </p:sp>
      <p:sp>
        <p:nvSpPr>
          <p:cNvPr id="4" name="Slide Number Placeholder 3">
            <a:extLst>
              <a:ext uri="{FF2B5EF4-FFF2-40B4-BE49-F238E27FC236}">
                <a16:creationId xmlns:a16="http://schemas.microsoft.com/office/drawing/2014/main" xmlns="" id="{6C8F2F96-FA1F-4AFA-88D4-C456A3943953}"/>
              </a:ext>
            </a:extLst>
          </p:cNvPr>
          <p:cNvSpPr>
            <a:spLocks noGrp="1"/>
          </p:cNvSpPr>
          <p:nvPr>
            <p:ph type="sldNum" sz="quarter" idx="12"/>
          </p:nvPr>
        </p:nvSpPr>
        <p:spPr/>
        <p:txBody>
          <a:bodyPr/>
          <a:lstStyle/>
          <a:p>
            <a:fld id="{91AF2B4D-6B12-4EDF-87BB-2B55CECB6611}" type="slidenum">
              <a:rPr lang="en-US" smtClean="0"/>
              <a:pPr/>
              <a:t>34</a:t>
            </a:fld>
            <a:endParaRPr lang="en-US"/>
          </a:p>
        </p:txBody>
      </p:sp>
    </p:spTree>
    <p:extLst>
      <p:ext uri="{BB962C8B-B14F-4D97-AF65-F5344CB8AC3E}">
        <p14:creationId xmlns:p14="http://schemas.microsoft.com/office/powerpoint/2010/main" xmlns="" val="66279033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5043FED6-F336-45DC-926B-CDA201E02228}"/>
              </a:ext>
            </a:extLst>
          </p:cNvPr>
          <p:cNvSpPr>
            <a:spLocks noGrp="1"/>
          </p:cNvSpPr>
          <p:nvPr>
            <p:ph type="title"/>
          </p:nvPr>
        </p:nvSpPr>
        <p:spPr/>
        <p:txBody>
          <a:bodyPr/>
          <a:lstStyle/>
          <a:p>
            <a:r>
              <a:rPr lang="en-US" dirty="0" smtClean="0"/>
              <a:t>Information Gathering– Domain 2.2</a:t>
            </a:r>
            <a:endParaRPr lang="en-US" dirty="0"/>
          </a:p>
        </p:txBody>
      </p:sp>
      <p:sp>
        <p:nvSpPr>
          <p:cNvPr id="6" name="Content Placeholder 5">
            <a:extLst>
              <a:ext uri="{FF2B5EF4-FFF2-40B4-BE49-F238E27FC236}">
                <a16:creationId xmlns:a16="http://schemas.microsoft.com/office/drawing/2014/main" xmlns="" id="{5C64E29F-9D76-4E99-B58A-1DDBBE8F50E8}"/>
              </a:ext>
            </a:extLst>
          </p:cNvPr>
          <p:cNvSpPr>
            <a:spLocks noGrp="1"/>
          </p:cNvSpPr>
          <p:nvPr>
            <p:ph idx="1"/>
          </p:nvPr>
        </p:nvSpPr>
        <p:spPr/>
        <p:txBody>
          <a:bodyPr/>
          <a:lstStyle/>
          <a:p>
            <a:r>
              <a:rPr lang="en-US" dirty="0" smtClean="0"/>
              <a:t>Container security</a:t>
            </a:r>
          </a:p>
          <a:p>
            <a:pPr lvl="1"/>
            <a:r>
              <a:rPr lang="en-US" dirty="0" smtClean="0"/>
              <a:t>What are Containers?  I like to think of them as micro virtual machines. Each container is built off a base OS image and then has custom software for its purpose on top.  The </a:t>
            </a:r>
            <a:r>
              <a:rPr lang="en-US" dirty="0" err="1" smtClean="0"/>
              <a:t>Docker</a:t>
            </a:r>
            <a:r>
              <a:rPr lang="en-US" dirty="0" smtClean="0"/>
              <a:t> appliances I built for GNS3 are a good example.</a:t>
            </a:r>
          </a:p>
          <a:p>
            <a:pPr lvl="1"/>
            <a:r>
              <a:rPr lang="en-US" dirty="0" smtClean="0"/>
              <a:t>In addition to </a:t>
            </a:r>
            <a:r>
              <a:rPr lang="en-US" dirty="0" err="1" smtClean="0"/>
              <a:t>Docker</a:t>
            </a:r>
            <a:r>
              <a:rPr lang="en-US" dirty="0" smtClean="0"/>
              <a:t>, there is Puppet, Vagrant and other such systems.</a:t>
            </a:r>
          </a:p>
          <a:p>
            <a:r>
              <a:rPr lang="en-US" dirty="0" smtClean="0"/>
              <a:t>Application scan</a:t>
            </a:r>
          </a:p>
          <a:p>
            <a:pPr lvl="1"/>
            <a:r>
              <a:rPr lang="en-US" dirty="0" smtClean="0"/>
              <a:t>Dynamic vs. static analysis</a:t>
            </a:r>
          </a:p>
          <a:p>
            <a:pPr lvl="2"/>
            <a:r>
              <a:rPr lang="en-US" dirty="0" smtClean="0"/>
              <a:t>Static analysis is performed in a non-runtime environment and will typical inspect program code for possible run-time behaviors and attempt to find coding flaws, back doors, and potentially malicious code.</a:t>
            </a:r>
          </a:p>
          <a:p>
            <a:pPr lvl="2"/>
            <a:r>
              <a:rPr lang="en-US" dirty="0" smtClean="0"/>
              <a:t>Dynamic analysis is performed while a program is in actual operation.</a:t>
            </a:r>
            <a:endParaRPr lang="en-US" dirty="0"/>
          </a:p>
        </p:txBody>
      </p:sp>
      <p:sp>
        <p:nvSpPr>
          <p:cNvPr id="4" name="Slide Number Placeholder 3">
            <a:extLst>
              <a:ext uri="{FF2B5EF4-FFF2-40B4-BE49-F238E27FC236}">
                <a16:creationId xmlns:a16="http://schemas.microsoft.com/office/drawing/2014/main" xmlns="" id="{6C8F2F96-FA1F-4AFA-88D4-C456A3943953}"/>
              </a:ext>
            </a:extLst>
          </p:cNvPr>
          <p:cNvSpPr>
            <a:spLocks noGrp="1"/>
          </p:cNvSpPr>
          <p:nvPr>
            <p:ph type="sldNum" sz="quarter" idx="12"/>
          </p:nvPr>
        </p:nvSpPr>
        <p:spPr/>
        <p:txBody>
          <a:bodyPr/>
          <a:lstStyle/>
          <a:p>
            <a:fld id="{91AF2B4D-6B12-4EDF-87BB-2B55CECB6611}" type="slidenum">
              <a:rPr lang="en-US" smtClean="0"/>
              <a:pPr/>
              <a:t>35</a:t>
            </a:fld>
            <a:endParaRPr lang="en-US"/>
          </a:p>
        </p:txBody>
      </p:sp>
    </p:spTree>
    <p:extLst>
      <p:ext uri="{BB962C8B-B14F-4D97-AF65-F5344CB8AC3E}">
        <p14:creationId xmlns:p14="http://schemas.microsoft.com/office/powerpoint/2010/main" xmlns="" val="66279033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5043FED6-F336-45DC-926B-CDA201E02228}"/>
              </a:ext>
            </a:extLst>
          </p:cNvPr>
          <p:cNvSpPr>
            <a:spLocks noGrp="1"/>
          </p:cNvSpPr>
          <p:nvPr>
            <p:ph type="title"/>
          </p:nvPr>
        </p:nvSpPr>
        <p:spPr/>
        <p:txBody>
          <a:bodyPr/>
          <a:lstStyle/>
          <a:p>
            <a:r>
              <a:rPr lang="en-US" dirty="0" smtClean="0"/>
              <a:t>Information Gathering– Domain 2.2</a:t>
            </a:r>
            <a:endParaRPr lang="en-US" dirty="0"/>
          </a:p>
        </p:txBody>
      </p:sp>
      <p:sp>
        <p:nvSpPr>
          <p:cNvPr id="6" name="Content Placeholder 5">
            <a:extLst>
              <a:ext uri="{FF2B5EF4-FFF2-40B4-BE49-F238E27FC236}">
                <a16:creationId xmlns:a16="http://schemas.microsoft.com/office/drawing/2014/main" xmlns="" id="{5C64E29F-9D76-4E99-B58A-1DDBBE8F50E8}"/>
              </a:ext>
            </a:extLst>
          </p:cNvPr>
          <p:cNvSpPr>
            <a:spLocks noGrp="1"/>
          </p:cNvSpPr>
          <p:nvPr>
            <p:ph idx="1"/>
          </p:nvPr>
        </p:nvSpPr>
        <p:spPr/>
        <p:txBody>
          <a:bodyPr/>
          <a:lstStyle/>
          <a:p>
            <a:r>
              <a:rPr lang="en-US" dirty="0" smtClean="0"/>
              <a:t>Considerations of vulnerability scanning</a:t>
            </a:r>
          </a:p>
          <a:p>
            <a:pPr lvl="1"/>
            <a:r>
              <a:rPr lang="en-US" dirty="0" smtClean="0"/>
              <a:t>Time to run scans - scheduling</a:t>
            </a:r>
          </a:p>
          <a:p>
            <a:pPr lvl="1"/>
            <a:r>
              <a:rPr lang="en-US" dirty="0" smtClean="0"/>
              <a:t>Protocols used – target selection</a:t>
            </a:r>
          </a:p>
          <a:p>
            <a:pPr lvl="1"/>
            <a:r>
              <a:rPr lang="en-US" dirty="0" smtClean="0"/>
              <a:t>Network topology – layout of network affects access for tests/scans</a:t>
            </a:r>
          </a:p>
          <a:p>
            <a:pPr lvl="1"/>
            <a:r>
              <a:rPr lang="en-US" dirty="0" smtClean="0"/>
              <a:t>Bandwidth limitations – can’t over tax client resources – tolerance to impact</a:t>
            </a:r>
          </a:p>
          <a:p>
            <a:pPr lvl="1"/>
            <a:r>
              <a:rPr lang="en-US" dirty="0" smtClean="0"/>
              <a:t>Query throttling – to address above, we may throttling/slow down scan.  Example is use of </a:t>
            </a:r>
            <a:r>
              <a:rPr lang="en-US" dirty="0" err="1" smtClean="0"/>
              <a:t>nmap</a:t>
            </a:r>
            <a:r>
              <a:rPr lang="en-US" dirty="0" smtClean="0"/>
              <a:t> -T option.</a:t>
            </a:r>
          </a:p>
          <a:p>
            <a:pPr lvl="1"/>
            <a:r>
              <a:rPr lang="en-US" dirty="0" smtClean="0"/>
              <a:t>Fragile systems/non-traditional assets – impact again – how do we handle these?</a:t>
            </a:r>
            <a:endParaRPr lang="en-US" dirty="0"/>
          </a:p>
        </p:txBody>
      </p:sp>
      <p:sp>
        <p:nvSpPr>
          <p:cNvPr id="4" name="Slide Number Placeholder 3">
            <a:extLst>
              <a:ext uri="{FF2B5EF4-FFF2-40B4-BE49-F238E27FC236}">
                <a16:creationId xmlns:a16="http://schemas.microsoft.com/office/drawing/2014/main" xmlns="" id="{6C8F2F96-FA1F-4AFA-88D4-C456A3943953}"/>
              </a:ext>
            </a:extLst>
          </p:cNvPr>
          <p:cNvSpPr>
            <a:spLocks noGrp="1"/>
          </p:cNvSpPr>
          <p:nvPr>
            <p:ph type="sldNum" sz="quarter" idx="12"/>
          </p:nvPr>
        </p:nvSpPr>
        <p:spPr/>
        <p:txBody>
          <a:bodyPr/>
          <a:lstStyle/>
          <a:p>
            <a:fld id="{91AF2B4D-6B12-4EDF-87BB-2B55CECB6611}" type="slidenum">
              <a:rPr lang="en-US" smtClean="0"/>
              <a:pPr/>
              <a:t>36</a:t>
            </a:fld>
            <a:endParaRPr lang="en-US"/>
          </a:p>
        </p:txBody>
      </p:sp>
    </p:spTree>
    <p:extLst>
      <p:ext uri="{BB962C8B-B14F-4D97-AF65-F5344CB8AC3E}">
        <p14:creationId xmlns:p14="http://schemas.microsoft.com/office/powerpoint/2010/main" xmlns="" val="6627903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Chat Question</a:t>
            </a:r>
          </a:p>
        </p:txBody>
      </p:sp>
      <p:sp>
        <p:nvSpPr>
          <p:cNvPr id="5" name="Content Placeholder 4"/>
          <p:cNvSpPr>
            <a:spLocks noGrp="1"/>
          </p:cNvSpPr>
          <p:nvPr>
            <p:ph idx="1"/>
          </p:nvPr>
        </p:nvSpPr>
        <p:spPr/>
        <p:txBody>
          <a:bodyPr/>
          <a:lstStyle/>
          <a:p>
            <a:pPr marL="0" indent="0">
              <a:buNone/>
            </a:pPr>
            <a:r>
              <a:rPr lang="en-US" sz="2400" dirty="0" smtClean="0"/>
              <a:t>Any other considerations you can think of that might impact vulnerability scanning?</a:t>
            </a:r>
            <a:endParaRPr lang="en-US" sz="2400" dirty="0"/>
          </a:p>
          <a:p>
            <a:pPr marL="0" indent="0">
              <a:buNone/>
            </a:pPr>
            <a:endParaRPr lang="en-US" sz="2400" dirty="0"/>
          </a:p>
          <a:p>
            <a:pPr marL="0" indent="0">
              <a:buNone/>
            </a:pPr>
            <a:r>
              <a:rPr lang="en-US" sz="2400" dirty="0"/>
              <a:t>Answer in the chat window and let’s share. </a:t>
            </a:r>
            <a:endParaRPr lang="en-US" dirty="0"/>
          </a:p>
        </p:txBody>
      </p:sp>
      <p:sp>
        <p:nvSpPr>
          <p:cNvPr id="6" name="Title 3"/>
          <p:cNvSpPr txBox="1">
            <a:spLocks/>
          </p:cNvSpPr>
          <p:nvPr/>
        </p:nvSpPr>
        <p:spPr>
          <a:xfrm>
            <a:off x="5850127" y="1367390"/>
            <a:ext cx="1904891" cy="857250"/>
          </a:xfrm>
          <a:prstGeom prst="rect">
            <a:avLst/>
          </a:prstGeom>
        </p:spPr>
        <p:txBody>
          <a:bodyPr vert="horz" lIns="0" tIns="34290" rIns="68580" bIns="34290" rtlCol="0" anchor="ctr">
            <a:noAutofit/>
          </a:bodyPr>
          <a:lstStyle>
            <a:lvl1pPr algn="l" defTabSz="457200" rtl="0" eaLnBrk="1" latinLnBrk="0" hangingPunct="1">
              <a:spcBef>
                <a:spcPct val="0"/>
              </a:spcBef>
              <a:buNone/>
              <a:defRPr lang="en-US" sz="2800" b="1" kern="1200">
                <a:solidFill>
                  <a:srgbClr val="FF0000"/>
                </a:solidFill>
                <a:latin typeface="+mj-lt"/>
                <a:ea typeface="+mj-ea"/>
                <a:cs typeface="+mj-cs"/>
              </a:defRPr>
            </a:lvl1pPr>
          </a:lstStyle>
          <a:p>
            <a:r>
              <a:rPr lang="en-US" sz="2100" dirty="0">
                <a:solidFill>
                  <a:schemeClr val="bg1"/>
                </a:solidFill>
              </a:rPr>
              <a:t>This photo is for placement only</a:t>
            </a:r>
          </a:p>
        </p:txBody>
      </p:sp>
      <p:pic>
        <p:nvPicPr>
          <p:cNvPr id="10" name="Picture Placeholder 9">
            <a:extLst>
              <a:ext uri="{FF2B5EF4-FFF2-40B4-BE49-F238E27FC236}">
                <a16:creationId xmlns:a16="http://schemas.microsoft.com/office/drawing/2014/main" xmlns="" id="{1761035F-A1B9-4DE6-AF61-D0580AD52AE3}"/>
              </a:ext>
            </a:extLst>
          </p:cNvPr>
          <p:cNvPicPr>
            <a:picLocks noGrp="1" noChangeAspect="1"/>
          </p:cNvPicPr>
          <p:nvPr>
            <p:ph type="pic" sz="quarter" idx="13"/>
          </p:nvPr>
        </p:nvPicPr>
        <p:blipFill>
          <a:blip r:embed="rId2"/>
          <a:srcRect l="13065" r="13065"/>
          <a:stretch>
            <a:fillRect/>
          </a:stretch>
        </p:blipFill>
        <p:spPr/>
      </p:pic>
    </p:spTree>
    <p:extLst>
      <p:ext uri="{BB962C8B-B14F-4D97-AF65-F5344CB8AC3E}">
        <p14:creationId xmlns:p14="http://schemas.microsoft.com/office/powerpoint/2010/main" xmlns="" val="220201169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5043FED6-F336-45DC-926B-CDA201E02228}"/>
              </a:ext>
            </a:extLst>
          </p:cNvPr>
          <p:cNvSpPr>
            <a:spLocks noGrp="1"/>
          </p:cNvSpPr>
          <p:nvPr>
            <p:ph type="title"/>
          </p:nvPr>
        </p:nvSpPr>
        <p:spPr/>
        <p:txBody>
          <a:bodyPr/>
          <a:lstStyle/>
          <a:p>
            <a:r>
              <a:rPr lang="en-US" dirty="0" smtClean="0"/>
              <a:t>Homework for next class!</a:t>
            </a:r>
          </a:p>
        </p:txBody>
      </p:sp>
      <p:sp>
        <p:nvSpPr>
          <p:cNvPr id="6" name="Content Placeholder 5">
            <a:extLst>
              <a:ext uri="{FF2B5EF4-FFF2-40B4-BE49-F238E27FC236}">
                <a16:creationId xmlns:a16="http://schemas.microsoft.com/office/drawing/2014/main" xmlns="" id="{5C64E29F-9D76-4E99-B58A-1DDBBE8F50E8}"/>
              </a:ext>
            </a:extLst>
          </p:cNvPr>
          <p:cNvSpPr>
            <a:spLocks noGrp="1"/>
          </p:cNvSpPr>
          <p:nvPr>
            <p:ph idx="1"/>
          </p:nvPr>
        </p:nvSpPr>
        <p:spPr/>
        <p:txBody>
          <a:bodyPr/>
          <a:lstStyle/>
          <a:p>
            <a:r>
              <a:rPr lang="en-US" dirty="0" smtClean="0"/>
              <a:t>Run some vulnerabilities scans!</a:t>
            </a:r>
          </a:p>
          <a:p>
            <a:pPr lvl="1"/>
            <a:r>
              <a:rPr lang="en-US" dirty="0" smtClean="0"/>
              <a:t>Can you recreate some of the </a:t>
            </a:r>
            <a:r>
              <a:rPr lang="en-US" dirty="0" err="1" smtClean="0"/>
              <a:t>nmap</a:t>
            </a:r>
            <a:r>
              <a:rPr lang="en-US" dirty="0" smtClean="0"/>
              <a:t> and other scans demonstrated?</a:t>
            </a:r>
          </a:p>
          <a:p>
            <a:endParaRPr lang="en-US" dirty="0" smtClean="0"/>
          </a:p>
          <a:p>
            <a:r>
              <a:rPr lang="en-US" dirty="0" smtClean="0"/>
              <a:t>Run an </a:t>
            </a:r>
            <a:r>
              <a:rPr lang="en-US" dirty="0" err="1" smtClean="0"/>
              <a:t>OpenVAS</a:t>
            </a:r>
            <a:r>
              <a:rPr lang="en-US" dirty="0" smtClean="0"/>
              <a:t> scan against the MetaSploitable2 in the topology.</a:t>
            </a:r>
          </a:p>
          <a:p>
            <a:endParaRPr lang="en-US" dirty="0" smtClean="0"/>
          </a:p>
          <a:p>
            <a:r>
              <a:rPr lang="en-US" dirty="0" smtClean="0"/>
              <a:t>While you were only given a partial demo of </a:t>
            </a:r>
            <a:r>
              <a:rPr lang="en-US" dirty="0" err="1" smtClean="0"/>
              <a:t>OpenVAS</a:t>
            </a:r>
            <a:r>
              <a:rPr lang="en-US" dirty="0" smtClean="0"/>
              <a:t>, the provided reference instructions will help and it is web-based and fairly straight forward, if sometimes slow...  ;)</a:t>
            </a:r>
          </a:p>
          <a:p>
            <a:endParaRPr lang="en-US" dirty="0" smtClean="0"/>
          </a:p>
          <a:p>
            <a:pPr>
              <a:buNone/>
            </a:pPr>
            <a:endParaRPr lang="en-US" dirty="0"/>
          </a:p>
        </p:txBody>
      </p:sp>
      <p:sp>
        <p:nvSpPr>
          <p:cNvPr id="4" name="Slide Number Placeholder 3">
            <a:extLst>
              <a:ext uri="{FF2B5EF4-FFF2-40B4-BE49-F238E27FC236}">
                <a16:creationId xmlns:a16="http://schemas.microsoft.com/office/drawing/2014/main" xmlns="" id="{6C8F2F96-FA1F-4AFA-88D4-C456A3943953}"/>
              </a:ext>
            </a:extLst>
          </p:cNvPr>
          <p:cNvSpPr>
            <a:spLocks noGrp="1"/>
          </p:cNvSpPr>
          <p:nvPr>
            <p:ph type="sldNum" sz="quarter" idx="12"/>
          </p:nvPr>
        </p:nvSpPr>
        <p:spPr/>
        <p:txBody>
          <a:bodyPr/>
          <a:lstStyle/>
          <a:p>
            <a:fld id="{91AF2B4D-6B12-4EDF-87BB-2B55CECB6611}" type="slidenum">
              <a:rPr lang="en-US" smtClean="0"/>
              <a:pPr/>
              <a:t>38</a:t>
            </a:fld>
            <a:endParaRPr lang="en-US"/>
          </a:p>
        </p:txBody>
      </p:sp>
    </p:spTree>
    <p:extLst>
      <p:ext uri="{BB962C8B-B14F-4D97-AF65-F5344CB8AC3E}">
        <p14:creationId xmlns:p14="http://schemas.microsoft.com/office/powerpoint/2010/main" xmlns="" val="6627903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xmlns="" id="{5C64E29F-9D76-4E99-B58A-1DDBBE8F50E8}"/>
              </a:ext>
            </a:extLst>
          </p:cNvPr>
          <p:cNvSpPr>
            <a:spLocks noGrp="1"/>
          </p:cNvSpPr>
          <p:nvPr>
            <p:ph idx="1"/>
          </p:nvPr>
        </p:nvSpPr>
        <p:spPr/>
        <p:txBody>
          <a:bodyPr/>
          <a:lstStyle/>
          <a:p>
            <a:r>
              <a:rPr lang="en-US" dirty="0" smtClean="0"/>
              <a:t>Information Gathering and Vulnerability Identification Domains 2.3, 2.4, and 2.5.</a:t>
            </a:r>
          </a:p>
          <a:p>
            <a:endParaRPr lang="en-US" dirty="0" smtClean="0"/>
          </a:p>
          <a:p>
            <a:r>
              <a:rPr lang="en-US" dirty="0" smtClean="0"/>
              <a:t>We will go over the virtual machines and their host-only network in more detail.</a:t>
            </a:r>
          </a:p>
          <a:p>
            <a:endParaRPr lang="en-US" dirty="0" smtClean="0"/>
          </a:p>
          <a:p>
            <a:r>
              <a:rPr lang="en-US" dirty="0" smtClean="0"/>
              <a:t>We will begin using the stand-alone provided VMs next week.</a:t>
            </a:r>
          </a:p>
          <a:p>
            <a:endParaRPr lang="en-US" dirty="0"/>
          </a:p>
        </p:txBody>
      </p:sp>
      <p:sp>
        <p:nvSpPr>
          <p:cNvPr id="4" name="Slide Number Placeholder 3">
            <a:extLst>
              <a:ext uri="{FF2B5EF4-FFF2-40B4-BE49-F238E27FC236}">
                <a16:creationId xmlns:a16="http://schemas.microsoft.com/office/drawing/2014/main" xmlns="" id="{6C8F2F96-FA1F-4AFA-88D4-C456A3943953}"/>
              </a:ext>
            </a:extLst>
          </p:cNvPr>
          <p:cNvSpPr>
            <a:spLocks noGrp="1"/>
          </p:cNvSpPr>
          <p:nvPr>
            <p:ph type="sldNum" sz="quarter" idx="12"/>
          </p:nvPr>
        </p:nvSpPr>
        <p:spPr/>
        <p:txBody>
          <a:bodyPr/>
          <a:lstStyle/>
          <a:p>
            <a:fld id="{91AF2B4D-6B12-4EDF-87BB-2B55CECB6611}" type="slidenum">
              <a:rPr lang="en-US" smtClean="0"/>
              <a:pPr/>
              <a:t>39</a:t>
            </a:fld>
            <a:endParaRPr lang="en-US"/>
          </a:p>
        </p:txBody>
      </p:sp>
      <p:sp>
        <p:nvSpPr>
          <p:cNvPr id="9" name="Title 4">
            <a:extLst>
              <a:ext uri="{FF2B5EF4-FFF2-40B4-BE49-F238E27FC236}">
                <a16:creationId xmlns:a16="http://schemas.microsoft.com/office/drawing/2014/main" xmlns="" id="{5043FED6-F336-45DC-926B-CDA201E02228}"/>
              </a:ext>
            </a:extLst>
          </p:cNvPr>
          <p:cNvSpPr>
            <a:spLocks noGrp="1"/>
          </p:cNvSpPr>
          <p:nvPr>
            <p:ph type="title"/>
          </p:nvPr>
        </p:nvSpPr>
        <p:spPr>
          <a:xfrm>
            <a:off x="457200" y="205979"/>
            <a:ext cx="8229600" cy="857250"/>
          </a:xfrm>
        </p:spPr>
        <p:txBody>
          <a:bodyPr/>
          <a:lstStyle/>
          <a:p>
            <a:r>
              <a:rPr lang="en-US" dirty="0" smtClean="0"/>
              <a:t>Next Class!</a:t>
            </a:r>
            <a:endParaRPr lang="en-US" dirty="0"/>
          </a:p>
        </p:txBody>
      </p:sp>
    </p:spTree>
    <p:extLst>
      <p:ext uri="{BB962C8B-B14F-4D97-AF65-F5344CB8AC3E}">
        <p14:creationId xmlns:p14="http://schemas.microsoft.com/office/powerpoint/2010/main" xmlns="" val="6627903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9268992" y="4007875"/>
            <a:ext cx="187457" cy="273844"/>
          </a:xfrm>
        </p:spPr>
        <p:txBody>
          <a:bodyPr/>
          <a:lstStyle/>
          <a:p>
            <a:pPr defTabSz="342900">
              <a:defRPr/>
            </a:pPr>
            <a:fld id="{2066355A-084C-D24E-9AD2-7E4FC41EA627}" type="slidenum">
              <a:rPr lang="en-US" sz="675">
                <a:latin typeface="Calibri"/>
              </a:rPr>
              <a:pPr defTabSz="342900">
                <a:defRPr/>
              </a:pPr>
              <a:t>4</a:t>
            </a:fld>
            <a:endParaRPr lang="en-US" sz="675" dirty="0">
              <a:latin typeface="Calibri"/>
            </a:endParaRPr>
          </a:p>
        </p:txBody>
      </p:sp>
      <p:sp>
        <p:nvSpPr>
          <p:cNvPr id="5" name="Title 3"/>
          <p:cNvSpPr>
            <a:spLocks noGrp="1" noChangeArrowheads="1"/>
          </p:cNvSpPr>
          <p:nvPr>
            <p:ph type="title" idx="4294967295"/>
          </p:nvPr>
        </p:nvSpPr>
        <p:spPr>
          <a:xfrm>
            <a:off x="1485900" y="205979"/>
            <a:ext cx="6172200" cy="857250"/>
          </a:xfrm>
          <a:ln/>
        </p:spPr>
        <p:txBody>
          <a:bodyPr/>
          <a:lstStyle/>
          <a:p>
            <a:r>
              <a:rPr lang="en-US" altLang="zh-CN" dirty="0"/>
              <a:t>Welcome to the Train-the-Trainer Series</a:t>
            </a:r>
          </a:p>
        </p:txBody>
      </p:sp>
      <p:sp>
        <p:nvSpPr>
          <p:cNvPr id="12" name="Rectangle 11"/>
          <p:cNvSpPr/>
          <p:nvPr/>
        </p:nvSpPr>
        <p:spPr>
          <a:xfrm>
            <a:off x="3817165" y="3056081"/>
            <a:ext cx="1954217" cy="784830"/>
          </a:xfrm>
          <a:prstGeom prst="rect">
            <a:avLst/>
          </a:prstGeom>
          <a:noFill/>
        </p:spPr>
        <p:txBody>
          <a:bodyPr wrap="square">
            <a:spAutoFit/>
          </a:bodyPr>
          <a:lstStyle/>
          <a:p>
            <a:pPr defTabSz="342900">
              <a:defRPr/>
            </a:pPr>
            <a:r>
              <a:rPr lang="en-US" sz="900" dirty="0">
                <a:solidFill>
                  <a:prstClr val="black"/>
                </a:solidFill>
                <a:latin typeface="Calibri"/>
              </a:rPr>
              <a:t>Host:</a:t>
            </a:r>
          </a:p>
          <a:p>
            <a:pPr defTabSz="342900">
              <a:defRPr/>
            </a:pPr>
            <a:r>
              <a:rPr lang="en-US" sz="900" dirty="0">
                <a:solidFill>
                  <a:prstClr val="black"/>
                </a:solidFill>
                <a:latin typeface="Calibri"/>
              </a:rPr>
              <a:t>Stephen Schneiter</a:t>
            </a:r>
          </a:p>
          <a:p>
            <a:pPr defTabSz="342900">
              <a:defRPr/>
            </a:pPr>
            <a:r>
              <a:rPr lang="en-US" sz="900" dirty="0">
                <a:solidFill>
                  <a:prstClr val="black"/>
                </a:solidFill>
                <a:latin typeface="Calibri"/>
              </a:rPr>
              <a:t>Instructor Network Program Manager</a:t>
            </a:r>
          </a:p>
          <a:p>
            <a:pPr defTabSz="342900">
              <a:defRPr/>
            </a:pPr>
            <a:r>
              <a:rPr lang="en-US" sz="900" dirty="0">
                <a:solidFill>
                  <a:prstClr val="black"/>
                </a:solidFill>
                <a:latin typeface="Calibri"/>
              </a:rPr>
              <a:t>CompTIA</a:t>
            </a:r>
          </a:p>
          <a:p>
            <a:pPr defTabSz="342900">
              <a:defRPr/>
            </a:pPr>
            <a:r>
              <a:rPr lang="en-US" sz="900" dirty="0">
                <a:solidFill>
                  <a:prstClr val="black"/>
                </a:solidFill>
                <a:latin typeface="Calibri"/>
                <a:hlinkClick r:id="rId3"/>
              </a:rPr>
              <a:t>sschneiter@comptia.org</a:t>
            </a:r>
            <a:r>
              <a:rPr lang="en-US" sz="900" dirty="0">
                <a:solidFill>
                  <a:prstClr val="black"/>
                </a:solidFill>
                <a:latin typeface="Calibri"/>
              </a:rPr>
              <a:t> </a:t>
            </a:r>
          </a:p>
        </p:txBody>
      </p:sp>
      <p:sp>
        <p:nvSpPr>
          <p:cNvPr id="17" name="Rectangle 16"/>
          <p:cNvSpPr/>
          <p:nvPr/>
        </p:nvSpPr>
        <p:spPr>
          <a:xfrm>
            <a:off x="6094039" y="3056081"/>
            <a:ext cx="1957473" cy="923330"/>
          </a:xfrm>
          <a:prstGeom prst="rect">
            <a:avLst/>
          </a:prstGeom>
        </p:spPr>
        <p:txBody>
          <a:bodyPr wrap="square">
            <a:spAutoFit/>
          </a:bodyPr>
          <a:lstStyle/>
          <a:p>
            <a:pPr defTabSz="342900">
              <a:defRPr/>
            </a:pPr>
            <a:r>
              <a:rPr lang="en-US" sz="900" dirty="0">
                <a:solidFill>
                  <a:prstClr val="black"/>
                </a:solidFill>
                <a:latin typeface="Calibri"/>
              </a:rPr>
              <a:t>Host:</a:t>
            </a:r>
          </a:p>
          <a:p>
            <a:pPr defTabSz="342900">
              <a:defRPr/>
            </a:pPr>
            <a:r>
              <a:rPr lang="en-US" sz="900" dirty="0">
                <a:solidFill>
                  <a:prstClr val="black"/>
                </a:solidFill>
                <a:latin typeface="Calibri"/>
              </a:rPr>
              <a:t>Tazneen Kasem</a:t>
            </a:r>
          </a:p>
          <a:p>
            <a:pPr defTabSz="342900">
              <a:defRPr/>
            </a:pPr>
            <a:r>
              <a:rPr lang="en-US" sz="900" dirty="0">
                <a:solidFill>
                  <a:prstClr val="black"/>
                </a:solidFill>
                <a:latin typeface="Calibri"/>
              </a:rPr>
              <a:t>Director. Product Management</a:t>
            </a:r>
          </a:p>
          <a:p>
            <a:pPr defTabSz="342900">
              <a:defRPr/>
            </a:pPr>
            <a:r>
              <a:rPr lang="en-US" sz="900" dirty="0">
                <a:solidFill>
                  <a:prstClr val="black"/>
                </a:solidFill>
                <a:latin typeface="Calibri"/>
              </a:rPr>
              <a:t>Network+, CTT+, Project+  &amp; CIN</a:t>
            </a:r>
          </a:p>
          <a:p>
            <a:pPr defTabSz="342900">
              <a:defRPr/>
            </a:pPr>
            <a:r>
              <a:rPr lang="en-US" sz="900" dirty="0">
                <a:solidFill>
                  <a:prstClr val="black"/>
                </a:solidFill>
                <a:latin typeface="Calibri"/>
              </a:rPr>
              <a:t>CompTIA</a:t>
            </a:r>
          </a:p>
          <a:p>
            <a:pPr defTabSz="342900">
              <a:defRPr/>
            </a:pPr>
            <a:r>
              <a:rPr lang="en-US" sz="900" dirty="0">
                <a:solidFill>
                  <a:prstClr val="black"/>
                </a:solidFill>
                <a:latin typeface="Calibri"/>
                <a:hlinkClick r:id="rId4"/>
              </a:rPr>
              <a:t>tkasem@comptia.org</a:t>
            </a:r>
            <a:endParaRPr lang="en-US" sz="900" dirty="0">
              <a:solidFill>
                <a:prstClr val="black"/>
              </a:solidFill>
              <a:latin typeface="Calibri"/>
            </a:endParaRPr>
          </a:p>
        </p:txBody>
      </p:sp>
      <p:sp>
        <p:nvSpPr>
          <p:cNvPr id="11" name="Slide Number Placeholder 3"/>
          <p:cNvSpPr txBox="1">
            <a:spLocks/>
          </p:cNvSpPr>
          <p:nvPr/>
        </p:nvSpPr>
        <p:spPr>
          <a:xfrm>
            <a:off x="7461648" y="4767264"/>
            <a:ext cx="196453" cy="273844"/>
          </a:xfrm>
          <a:prstGeom prst="rect">
            <a:avLst/>
          </a:prstGeom>
        </p:spPr>
        <p:txBody>
          <a:bodyPr vert="horz" lIns="68580" tIns="34290" rIns="0" bIns="34290" rtlCol="0" anchor="ctr">
            <a:noAutofit/>
          </a:bodyPr>
          <a:lstStyle/>
          <a:p>
            <a:pPr algn="r" defTabSz="342900">
              <a:defRPr/>
            </a:pPr>
            <a:fld id="{91AF2B4D-6B12-4EDF-87BB-2B55CECB6611}" type="slidenum">
              <a:rPr lang="en-US" sz="675">
                <a:solidFill>
                  <a:srgbClr val="69727B"/>
                </a:solidFill>
                <a:latin typeface="Calibri"/>
              </a:rPr>
              <a:pPr algn="r" defTabSz="342900">
                <a:defRPr/>
              </a:pPr>
              <a:t>4</a:t>
            </a:fld>
            <a:endParaRPr lang="en-US" sz="675" dirty="0">
              <a:solidFill>
                <a:srgbClr val="69727B"/>
              </a:solidFill>
              <a:latin typeface="Calibri"/>
            </a:endParaRPr>
          </a:p>
        </p:txBody>
      </p:sp>
      <p:pic>
        <p:nvPicPr>
          <p:cNvPr id="3" name="Picture 2"/>
          <p:cNvPicPr>
            <a:picLocks noChangeAspect="1"/>
          </p:cNvPicPr>
          <p:nvPr/>
        </p:nvPicPr>
        <p:blipFill>
          <a:blip r:embed="rId5"/>
          <a:stretch>
            <a:fillRect/>
          </a:stretch>
        </p:blipFill>
        <p:spPr>
          <a:xfrm>
            <a:off x="3817165" y="1874318"/>
            <a:ext cx="1040804" cy="1040804"/>
          </a:xfrm>
          <a:prstGeom prst="round1Rect">
            <a:avLst/>
          </a:prstGeom>
        </p:spPr>
      </p:pic>
      <p:pic>
        <p:nvPicPr>
          <p:cNvPr id="9" name="Picture 8"/>
          <p:cNvPicPr>
            <a:picLocks noChangeAspect="1"/>
          </p:cNvPicPr>
          <p:nvPr/>
        </p:nvPicPr>
        <p:blipFill>
          <a:blip r:embed="rId6"/>
          <a:stretch>
            <a:fillRect/>
          </a:stretch>
        </p:blipFill>
        <p:spPr>
          <a:xfrm>
            <a:off x="6094038" y="1874317"/>
            <a:ext cx="1065298" cy="1065298"/>
          </a:xfrm>
          <a:prstGeom prst="round1Rect">
            <a:avLst/>
          </a:prstGeom>
        </p:spPr>
      </p:pic>
      <p:sp>
        <p:nvSpPr>
          <p:cNvPr id="13" name="TextBox 12">
            <a:extLst>
              <a:ext uri="{FF2B5EF4-FFF2-40B4-BE49-F238E27FC236}">
                <a16:creationId xmlns:a16="http://schemas.microsoft.com/office/drawing/2014/main" xmlns="" id="{FF94F18D-8460-4514-A409-B3CE655B12C4}"/>
              </a:ext>
            </a:extLst>
          </p:cNvPr>
          <p:cNvSpPr txBox="1"/>
          <p:nvPr/>
        </p:nvSpPr>
        <p:spPr>
          <a:xfrm>
            <a:off x="1607345" y="3056082"/>
            <a:ext cx="1887164" cy="646331"/>
          </a:xfrm>
          <a:prstGeom prst="rect">
            <a:avLst/>
          </a:prstGeom>
          <a:noFill/>
        </p:spPr>
        <p:txBody>
          <a:bodyPr wrap="square" rtlCol="0">
            <a:spAutoFit/>
          </a:bodyPr>
          <a:lstStyle/>
          <a:p>
            <a:pPr defTabSz="342900">
              <a:defRPr/>
            </a:pPr>
            <a:r>
              <a:rPr lang="en-US" sz="900" dirty="0">
                <a:solidFill>
                  <a:prstClr val="black"/>
                </a:solidFill>
                <a:latin typeface="Calibri"/>
              </a:rPr>
              <a:t>Instructor:</a:t>
            </a:r>
          </a:p>
          <a:p>
            <a:pPr defTabSz="342900">
              <a:defRPr/>
            </a:pPr>
            <a:r>
              <a:rPr lang="en-US" sz="900" dirty="0">
                <a:solidFill>
                  <a:prstClr val="black"/>
                </a:solidFill>
              </a:rPr>
              <a:t>T. Lee McWhorter, Jr.</a:t>
            </a:r>
          </a:p>
          <a:p>
            <a:pPr defTabSz="342900">
              <a:defRPr/>
            </a:pPr>
            <a:r>
              <a:rPr lang="en-US" sz="900" dirty="0">
                <a:solidFill>
                  <a:prstClr val="black"/>
                </a:solidFill>
              </a:rPr>
              <a:t>IT Expert Generalist and Educator</a:t>
            </a:r>
          </a:p>
          <a:p>
            <a:pPr defTabSz="342900">
              <a:defRPr/>
            </a:pPr>
            <a:r>
              <a:rPr lang="en-US" sz="900" dirty="0">
                <a:solidFill>
                  <a:prstClr val="black"/>
                </a:solidFill>
                <a:hlinkClick r:id="rId7"/>
              </a:rPr>
              <a:t>lee@mcwhortertechnologies.com</a:t>
            </a:r>
            <a:r>
              <a:rPr lang="en-US" sz="900" dirty="0">
                <a:solidFill>
                  <a:prstClr val="black"/>
                </a:solidFill>
              </a:rPr>
              <a:t>  </a:t>
            </a:r>
            <a:endParaRPr lang="en-US" sz="900" dirty="0">
              <a:solidFill>
                <a:prstClr val="black"/>
              </a:solidFill>
              <a:latin typeface="Calibri"/>
            </a:endParaRPr>
          </a:p>
        </p:txBody>
      </p:sp>
      <p:pic>
        <p:nvPicPr>
          <p:cNvPr id="7" name="Picture 6" descr="A person standing in front of a building&#10;&#10;Description generated with very high confidence">
            <a:extLst>
              <a:ext uri="{FF2B5EF4-FFF2-40B4-BE49-F238E27FC236}">
                <a16:creationId xmlns:a16="http://schemas.microsoft.com/office/drawing/2014/main" xmlns="" id="{17122E20-F3B1-4D8F-8447-BF0256C54BE1}"/>
              </a:ext>
            </a:extLst>
          </p:cNvPr>
          <p:cNvPicPr>
            <a:picLocks noChangeAspect="1"/>
          </p:cNvPicPr>
          <p:nvPr/>
        </p:nvPicPr>
        <p:blipFill>
          <a:blip r:embed="rId8"/>
          <a:stretch>
            <a:fillRect/>
          </a:stretch>
        </p:blipFill>
        <p:spPr>
          <a:xfrm>
            <a:off x="1612043" y="1874317"/>
            <a:ext cx="1049533" cy="1040805"/>
          </a:xfrm>
          <a:prstGeom prst="round1Rect">
            <a:avLst/>
          </a:prstGeom>
        </p:spPr>
      </p:pic>
    </p:spTree>
    <p:extLst>
      <p:ext uri="{BB962C8B-B14F-4D97-AF65-F5344CB8AC3E}">
        <p14:creationId xmlns:p14="http://schemas.microsoft.com/office/powerpoint/2010/main" xmlns="" val="53752521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868871A-7EC4-422F-B574-F7F4DD06ECDB}"/>
              </a:ext>
            </a:extLst>
          </p:cNvPr>
          <p:cNvSpPr>
            <a:spLocks noGrp="1"/>
          </p:cNvSpPr>
          <p:nvPr>
            <p:ph type="title"/>
          </p:nvPr>
        </p:nvSpPr>
        <p:spPr/>
        <p:txBody>
          <a:bodyPr/>
          <a:lstStyle/>
          <a:p>
            <a:r>
              <a:rPr lang="en-US" dirty="0"/>
              <a:t>Discussion time: Please type your questions in chat</a:t>
            </a:r>
          </a:p>
        </p:txBody>
      </p:sp>
      <p:sp>
        <p:nvSpPr>
          <p:cNvPr id="3" name="Content Placeholder 2">
            <a:extLst>
              <a:ext uri="{FF2B5EF4-FFF2-40B4-BE49-F238E27FC236}">
                <a16:creationId xmlns:a16="http://schemas.microsoft.com/office/drawing/2014/main" xmlns="" id="{4A932317-8DEF-4BD5-9BC7-CDD8A320C604}"/>
              </a:ext>
            </a:extLst>
          </p:cNvPr>
          <p:cNvSpPr>
            <a:spLocks noGrp="1"/>
          </p:cNvSpPr>
          <p:nvPr>
            <p:ph idx="1"/>
          </p:nvPr>
        </p:nvSpPr>
        <p:spPr/>
        <p:txBody>
          <a:bodyPr/>
          <a:lstStyle/>
          <a:p>
            <a:r>
              <a:rPr lang="en-US" dirty="0"/>
              <a:t>Questions over content.</a:t>
            </a:r>
          </a:p>
          <a:p>
            <a:r>
              <a:rPr lang="en-US" dirty="0"/>
              <a:t>Share you experience.</a:t>
            </a:r>
          </a:p>
          <a:p>
            <a:r>
              <a:rPr lang="en-US" dirty="0"/>
              <a:t>What would you like to see </a:t>
            </a:r>
            <a:br>
              <a:rPr lang="en-US" dirty="0"/>
            </a:br>
            <a:r>
              <a:rPr lang="en-US" dirty="0"/>
              <a:t>different moving forward? </a:t>
            </a:r>
          </a:p>
        </p:txBody>
      </p:sp>
      <p:sp>
        <p:nvSpPr>
          <p:cNvPr id="4" name="Slide Number Placeholder 3">
            <a:extLst>
              <a:ext uri="{FF2B5EF4-FFF2-40B4-BE49-F238E27FC236}">
                <a16:creationId xmlns:a16="http://schemas.microsoft.com/office/drawing/2014/main" xmlns="" id="{30934BE8-FA3C-435A-807A-87738D7D79F3}"/>
              </a:ext>
            </a:extLst>
          </p:cNvPr>
          <p:cNvSpPr>
            <a:spLocks noGrp="1"/>
          </p:cNvSpPr>
          <p:nvPr>
            <p:ph type="sldNum" sz="quarter" idx="12"/>
          </p:nvPr>
        </p:nvSpPr>
        <p:spPr/>
        <p:txBody>
          <a:bodyPr/>
          <a:lstStyle/>
          <a:p>
            <a:fld id="{2066355A-084C-D24E-9AD2-7E4FC41EA627}" type="slidenum">
              <a:rPr lang="en-US" smtClean="0"/>
              <a:pPr/>
              <a:t>40</a:t>
            </a:fld>
            <a:endParaRPr lang="en-US" dirty="0"/>
          </a:p>
        </p:txBody>
      </p:sp>
      <p:pic>
        <p:nvPicPr>
          <p:cNvPr id="6" name="Picture 5" descr="A picture containing clipart&#10;&#10;Description generated with very high confidence">
            <a:extLst>
              <a:ext uri="{FF2B5EF4-FFF2-40B4-BE49-F238E27FC236}">
                <a16:creationId xmlns:a16="http://schemas.microsoft.com/office/drawing/2014/main" xmlns="" id="{1440A530-B47F-4A69-A514-B87BCACE3A16}"/>
              </a:ext>
            </a:extLst>
          </p:cNvPr>
          <p:cNvPicPr>
            <a:picLocks noChangeAspect="1"/>
          </p:cNvPicPr>
          <p:nvPr/>
        </p:nvPicPr>
        <p:blipFill>
          <a:blip r:embed="rId2"/>
          <a:stretch>
            <a:fillRect/>
          </a:stretch>
        </p:blipFill>
        <p:spPr>
          <a:xfrm>
            <a:off x="4224832" y="1536076"/>
            <a:ext cx="4762500" cy="2228850"/>
          </a:xfrm>
          <a:prstGeom prst="rect">
            <a:avLst/>
          </a:prstGeom>
        </p:spPr>
      </p:pic>
      <p:sp>
        <p:nvSpPr>
          <p:cNvPr id="8" name="Rectangle: Diagonal Corners Rounded 7">
            <a:extLst>
              <a:ext uri="{FF2B5EF4-FFF2-40B4-BE49-F238E27FC236}">
                <a16:creationId xmlns:a16="http://schemas.microsoft.com/office/drawing/2014/main" xmlns="" id="{1C104D42-D1E7-4F57-8F57-E53F5E5A36D0}"/>
              </a:ext>
            </a:extLst>
          </p:cNvPr>
          <p:cNvSpPr/>
          <p:nvPr/>
        </p:nvSpPr>
        <p:spPr>
          <a:xfrm>
            <a:off x="2121199" y="3764926"/>
            <a:ext cx="4657725" cy="585618"/>
          </a:xfrm>
          <a:prstGeom prst="round2DiagRect">
            <a:avLst/>
          </a:prstGeom>
          <a:noFill/>
          <a:ln w="28575">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bg1"/>
              </a:solidFill>
            </a:endParaRPr>
          </a:p>
        </p:txBody>
      </p:sp>
      <p:sp>
        <p:nvSpPr>
          <p:cNvPr id="10" name="TextBox 9">
            <a:extLst>
              <a:ext uri="{FF2B5EF4-FFF2-40B4-BE49-F238E27FC236}">
                <a16:creationId xmlns:a16="http://schemas.microsoft.com/office/drawing/2014/main" xmlns="" id="{383FC931-BD16-4F6F-911B-437FAFD2F9F3}"/>
              </a:ext>
            </a:extLst>
          </p:cNvPr>
          <p:cNvSpPr txBox="1"/>
          <p:nvPr/>
        </p:nvSpPr>
        <p:spPr>
          <a:xfrm>
            <a:off x="2243137" y="3803269"/>
            <a:ext cx="4657725" cy="523220"/>
          </a:xfrm>
          <a:prstGeom prst="rect">
            <a:avLst/>
          </a:prstGeom>
          <a:noFill/>
        </p:spPr>
        <p:txBody>
          <a:bodyPr wrap="square" rtlCol="0">
            <a:spAutoFit/>
          </a:bodyPr>
          <a:lstStyle/>
          <a:p>
            <a:r>
              <a:rPr lang="en-US" sz="1400" dirty="0"/>
              <a:t>Let’s keep the going on LinkedIn in the CompTIA Instructor Forum: </a:t>
            </a:r>
            <a:r>
              <a:rPr lang="en-US" sz="1400" dirty="0">
                <a:hlinkClick r:id="rId3"/>
              </a:rPr>
              <a:t>http://bit.ly/2wMU4nL</a:t>
            </a:r>
            <a:r>
              <a:rPr lang="en-US" sz="1400" dirty="0"/>
              <a:t> </a:t>
            </a:r>
          </a:p>
        </p:txBody>
      </p:sp>
    </p:spTree>
    <p:extLst>
      <p:ext uri="{BB962C8B-B14F-4D97-AF65-F5344CB8AC3E}">
        <p14:creationId xmlns:p14="http://schemas.microsoft.com/office/powerpoint/2010/main" xmlns="" val="19481666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noChangeArrowheads="1"/>
          </p:cNvSpPr>
          <p:nvPr>
            <p:ph type="title" idx="4294967295"/>
          </p:nvPr>
        </p:nvSpPr>
        <p:spPr>
          <a:xfrm>
            <a:off x="1485900" y="205979"/>
            <a:ext cx="6172200" cy="857250"/>
          </a:xfrm>
          <a:ln/>
        </p:spPr>
        <p:txBody>
          <a:bodyPr/>
          <a:lstStyle/>
          <a:p>
            <a:r>
              <a:rPr lang="en-US" altLang="zh-CN" dirty="0"/>
              <a:t>Agenda</a:t>
            </a:r>
          </a:p>
        </p:txBody>
      </p:sp>
      <p:sp>
        <p:nvSpPr>
          <p:cNvPr id="7" name="Content Placeholder 2"/>
          <p:cNvSpPr>
            <a:spLocks noGrp="1" noChangeArrowheads="1"/>
          </p:cNvSpPr>
          <p:nvPr>
            <p:ph sz="half" idx="4294967295"/>
          </p:nvPr>
        </p:nvSpPr>
        <p:spPr bwMode="auto">
          <a:xfrm>
            <a:off x="5565275" y="1063229"/>
            <a:ext cx="2477729" cy="3685189"/>
          </a:xfrm>
          <a:prstGeom prst="rect">
            <a:avLst/>
          </a:prstGeom>
          <a:solidFill>
            <a:schemeClr val="bg1"/>
          </a:solidFill>
          <a:ln/>
          <a:extLst/>
        </p:spPr>
        <p:txBody>
          <a:bodyPr vert="horz" lIns="0" tIns="34290" rIns="68580" bIns="34290" rtlCol="0">
            <a:noAutofit/>
          </a:bodyPr>
          <a:lstStyle/>
          <a:p>
            <a:r>
              <a:rPr lang="en-US" dirty="0"/>
              <a:t>Session </a:t>
            </a:r>
            <a:r>
              <a:rPr lang="en-US" dirty="0" smtClean="0"/>
              <a:t>Objectives</a:t>
            </a:r>
          </a:p>
          <a:p>
            <a:r>
              <a:rPr lang="en-US" dirty="0" smtClean="0"/>
              <a:t>Review</a:t>
            </a:r>
            <a:endParaRPr lang="en-US" dirty="0"/>
          </a:p>
          <a:p>
            <a:r>
              <a:rPr lang="en-US" dirty="0" smtClean="0"/>
              <a:t>Scanning</a:t>
            </a:r>
          </a:p>
          <a:p>
            <a:r>
              <a:rPr lang="en-US" dirty="0" smtClean="0"/>
              <a:t>Enumerating</a:t>
            </a:r>
          </a:p>
          <a:p>
            <a:r>
              <a:rPr lang="en-US" dirty="0" smtClean="0"/>
              <a:t>Other means of information gathering</a:t>
            </a:r>
            <a:endParaRPr lang="en-US" altLang="zh-CN" dirty="0">
              <a:solidFill>
                <a:schemeClr val="tx1"/>
              </a:solidFill>
            </a:endParaRPr>
          </a:p>
        </p:txBody>
      </p:sp>
      <p:sp>
        <p:nvSpPr>
          <p:cNvPr id="2" name="AutoShape 2" descr="Image result for It groups"/>
          <p:cNvSpPr>
            <a:spLocks noChangeAspect="1" noChangeArrowheads="1"/>
          </p:cNvSpPr>
          <p:nvPr/>
        </p:nvSpPr>
        <p:spPr bwMode="auto">
          <a:xfrm>
            <a:off x="1259681" y="-108347"/>
            <a:ext cx="228600" cy="2286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pic>
        <p:nvPicPr>
          <p:cNvPr id="9" name="Picture 8">
            <a:extLst>
              <a:ext uri="{FF2B5EF4-FFF2-40B4-BE49-F238E27FC236}">
                <a16:creationId xmlns:a16="http://schemas.microsoft.com/office/drawing/2014/main" xmlns="" id="{83AC7341-4D89-494D-B58E-07B291B5ABC3}"/>
              </a:ext>
            </a:extLst>
          </p:cNvPr>
          <p:cNvPicPr>
            <a:picLocks noChangeAspect="1"/>
          </p:cNvPicPr>
          <p:nvPr/>
        </p:nvPicPr>
        <p:blipFill>
          <a:blip r:embed="rId2"/>
          <a:stretch>
            <a:fillRect/>
          </a:stretch>
        </p:blipFill>
        <p:spPr>
          <a:xfrm>
            <a:off x="542925" y="1148953"/>
            <a:ext cx="3593306" cy="2914172"/>
          </a:xfrm>
          <a:prstGeom prst="rect">
            <a:avLst/>
          </a:prstGeom>
        </p:spPr>
      </p:pic>
    </p:spTree>
    <p:extLst>
      <p:ext uri="{BB962C8B-B14F-4D97-AF65-F5344CB8AC3E}">
        <p14:creationId xmlns:p14="http://schemas.microsoft.com/office/powerpoint/2010/main" xmlns="" val="28041053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066355A-084C-D24E-9AD2-7E4FC41EA627}" type="slidenum">
              <a:rPr lang="en-US" smtClean="0"/>
              <a:pPr/>
              <a:t>6</a:t>
            </a:fld>
            <a:endParaRPr lang="en-US" dirty="0"/>
          </a:p>
        </p:txBody>
      </p:sp>
      <p:sp>
        <p:nvSpPr>
          <p:cNvPr id="3" name="Rectangle 1"/>
          <p:cNvSpPr>
            <a:spLocks noChangeArrowheads="1"/>
          </p:cNvSpPr>
          <p:nvPr/>
        </p:nvSpPr>
        <p:spPr bwMode="auto">
          <a:xfrm>
            <a:off x="2291954" y="1396217"/>
            <a:ext cx="138564" cy="2769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defTabSz="685800" fontAlgn="base">
              <a:spcBef>
                <a:spcPct val="0"/>
              </a:spcBef>
              <a:spcAft>
                <a:spcPct val="0"/>
              </a:spcAft>
            </a:pPr>
            <a:endParaRPr lang="en-US" altLang="en-US" sz="1350">
              <a:latin typeface="Arial" pitchFamily="34" charset="0"/>
              <a:cs typeface="Arial" pitchFamily="34" charset="0"/>
            </a:endParaRPr>
          </a:p>
        </p:txBody>
      </p:sp>
      <p:sp>
        <p:nvSpPr>
          <p:cNvPr id="10" name="Rectangle 2"/>
          <p:cNvSpPr>
            <a:spLocks noChangeArrowheads="1"/>
          </p:cNvSpPr>
          <p:nvPr/>
        </p:nvSpPr>
        <p:spPr bwMode="auto">
          <a:xfrm>
            <a:off x="3345657" y="1181905"/>
            <a:ext cx="138564" cy="2769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defTabSz="685800" fontAlgn="base">
              <a:spcBef>
                <a:spcPct val="0"/>
              </a:spcBef>
              <a:spcAft>
                <a:spcPct val="0"/>
              </a:spcAft>
            </a:pPr>
            <a:endParaRPr lang="en-US" altLang="en-US" sz="1350">
              <a:latin typeface="Arial" pitchFamily="34" charset="0"/>
              <a:cs typeface="Arial" pitchFamily="34" charset="0"/>
            </a:endParaRPr>
          </a:p>
        </p:txBody>
      </p:sp>
      <p:graphicFrame>
        <p:nvGraphicFramePr>
          <p:cNvPr id="11" name="Table 10"/>
          <p:cNvGraphicFramePr>
            <a:graphicFrameLocks noGrp="1"/>
          </p:cNvGraphicFramePr>
          <p:nvPr>
            <p:extLst>
              <p:ext uri="{D42A27DB-BD31-4B8C-83A1-F6EECF244321}">
                <p14:modId xmlns:p14="http://schemas.microsoft.com/office/powerpoint/2010/main" xmlns="" val="3176717711"/>
              </p:ext>
            </p:extLst>
          </p:nvPr>
        </p:nvGraphicFramePr>
        <p:xfrm>
          <a:off x="607219" y="963470"/>
          <a:ext cx="7672387" cy="3303043"/>
        </p:xfrm>
        <a:graphic>
          <a:graphicData uri="http://schemas.openxmlformats.org/drawingml/2006/table">
            <a:tbl>
              <a:tblPr firstRow="1" firstCol="1" bandRow="1">
                <a:tableStyleId>{5C22544A-7EE6-4342-B048-85BDC9FD1C3A}</a:tableStyleId>
              </a:tblPr>
              <a:tblGrid>
                <a:gridCol w="1450181">
                  <a:extLst>
                    <a:ext uri="{9D8B030D-6E8A-4147-A177-3AD203B41FA5}">
                      <a16:colId xmlns:a16="http://schemas.microsoft.com/office/drawing/2014/main" xmlns="" val="20000"/>
                    </a:ext>
                  </a:extLst>
                </a:gridCol>
                <a:gridCol w="6222206">
                  <a:extLst>
                    <a:ext uri="{9D8B030D-6E8A-4147-A177-3AD203B41FA5}">
                      <a16:colId xmlns:a16="http://schemas.microsoft.com/office/drawing/2014/main" xmlns="" val="20002"/>
                    </a:ext>
                  </a:extLst>
                </a:gridCol>
              </a:tblGrid>
              <a:tr h="274047">
                <a:tc gridSpan="2">
                  <a:txBody>
                    <a:bodyPr/>
                    <a:lstStyle/>
                    <a:p>
                      <a:pPr marL="0" marR="0" algn="ctr">
                        <a:lnSpc>
                          <a:spcPct val="115000"/>
                        </a:lnSpc>
                        <a:spcBef>
                          <a:spcPts val="0"/>
                        </a:spcBef>
                        <a:spcAft>
                          <a:spcPts val="0"/>
                        </a:spcAft>
                      </a:pPr>
                      <a:r>
                        <a:rPr lang="en-US" sz="1400" baseline="0" dirty="0" err="1">
                          <a:effectLst/>
                        </a:rPr>
                        <a:t>PenTest</a:t>
                      </a:r>
                      <a:r>
                        <a:rPr lang="en-US" sz="1400" baseline="0" dirty="0">
                          <a:effectLst/>
                        </a:rPr>
                        <a:t>+ PT0-001  TTT Session Outline</a:t>
                      </a:r>
                      <a:endParaRPr lang="en-US" sz="1400" baseline="0" dirty="0">
                        <a:effectLst/>
                        <a:latin typeface="Calibri"/>
                        <a:ea typeface="Calibri"/>
                        <a:cs typeface="Times New Roman"/>
                      </a:endParaRPr>
                    </a:p>
                  </a:txBody>
                  <a:tcPr marL="27674" marR="27674" marT="0" marB="0" anchor="ctr"/>
                </a:tc>
                <a:tc hMerge="1">
                  <a:txBody>
                    <a:bodyPr/>
                    <a:lstStyle/>
                    <a:p>
                      <a:endParaRPr lang="en-US"/>
                    </a:p>
                  </a:txBody>
                  <a:tcPr/>
                </a:tc>
                <a:extLst>
                  <a:ext uri="{0D108BD9-81ED-4DB2-BD59-A6C34878D82A}">
                    <a16:rowId xmlns:a16="http://schemas.microsoft.com/office/drawing/2014/main" xmlns="" val="10000"/>
                  </a:ext>
                </a:extLst>
              </a:tr>
              <a:tr h="222695">
                <a:tc>
                  <a:txBody>
                    <a:bodyPr/>
                    <a:lstStyle/>
                    <a:p>
                      <a:pPr marL="0" marR="0" algn="ctr">
                        <a:lnSpc>
                          <a:spcPct val="115000"/>
                        </a:lnSpc>
                        <a:spcBef>
                          <a:spcPts val="0"/>
                        </a:spcBef>
                        <a:spcAft>
                          <a:spcPts val="0"/>
                        </a:spcAft>
                      </a:pPr>
                      <a:r>
                        <a:rPr lang="en-US" sz="1400" baseline="0" dirty="0">
                          <a:effectLst/>
                        </a:rPr>
                        <a:t>Date</a:t>
                      </a:r>
                      <a:endParaRPr lang="en-US" sz="1400" baseline="0" dirty="0">
                        <a:effectLst/>
                        <a:latin typeface="Calibri"/>
                        <a:ea typeface="Calibri"/>
                        <a:cs typeface="Times New Roman"/>
                      </a:endParaRPr>
                    </a:p>
                  </a:txBody>
                  <a:tcPr marL="27674" marR="27674" marT="0" marB="0" anchor="ctr"/>
                </a:tc>
                <a:tc>
                  <a:txBody>
                    <a:bodyPr/>
                    <a:lstStyle/>
                    <a:p>
                      <a:pPr marL="0" marR="0" algn="ctr">
                        <a:lnSpc>
                          <a:spcPct val="115000"/>
                        </a:lnSpc>
                        <a:spcBef>
                          <a:spcPts val="0"/>
                        </a:spcBef>
                        <a:spcAft>
                          <a:spcPts val="0"/>
                        </a:spcAft>
                      </a:pPr>
                      <a:r>
                        <a:rPr lang="en-US" sz="1400" baseline="0" dirty="0">
                          <a:effectLst/>
                        </a:rPr>
                        <a:t>Topic</a:t>
                      </a:r>
                      <a:endParaRPr lang="en-US" sz="1400" baseline="0" dirty="0">
                        <a:effectLst/>
                        <a:latin typeface="Calibri"/>
                        <a:ea typeface="Calibri"/>
                        <a:cs typeface="Times New Roman"/>
                      </a:endParaRPr>
                    </a:p>
                  </a:txBody>
                  <a:tcPr marL="27674" marR="27674" marT="0" marB="0" anchor="ctr"/>
                </a:tc>
                <a:extLst>
                  <a:ext uri="{0D108BD9-81ED-4DB2-BD59-A6C34878D82A}">
                    <a16:rowId xmlns:a16="http://schemas.microsoft.com/office/drawing/2014/main" xmlns="" val="10001"/>
                  </a:ext>
                </a:extLst>
              </a:tr>
              <a:tr h="329992">
                <a:tc>
                  <a:txBody>
                    <a:bodyPr/>
                    <a:lstStyle/>
                    <a:p>
                      <a:pPr marL="0" marR="0" algn="ctr">
                        <a:lnSpc>
                          <a:spcPct val="115000"/>
                        </a:lnSpc>
                        <a:spcBef>
                          <a:spcPts val="0"/>
                        </a:spcBef>
                        <a:spcAft>
                          <a:spcPts val="0"/>
                        </a:spcAft>
                      </a:pPr>
                      <a:r>
                        <a:rPr lang="en-US" sz="1400" strike="noStrike" baseline="0" dirty="0">
                          <a:effectLst/>
                        </a:rPr>
                        <a:t>05/29/2018</a:t>
                      </a:r>
                      <a:endParaRPr lang="en-US" sz="1400" strike="noStrike" baseline="0" dirty="0">
                        <a:effectLst/>
                        <a:latin typeface="Calibri"/>
                        <a:ea typeface="Calibri"/>
                        <a:cs typeface="Times New Roman"/>
                      </a:endParaRPr>
                    </a:p>
                  </a:txBody>
                  <a:tcPr marL="27674" marR="27674" marT="0" marB="0" anchor="ctr"/>
                </a:tc>
                <a:tc>
                  <a:txBody>
                    <a:bodyPr/>
                    <a:lstStyle/>
                    <a:p>
                      <a:pPr marL="0" marR="0">
                        <a:lnSpc>
                          <a:spcPct val="115000"/>
                        </a:lnSpc>
                        <a:spcBef>
                          <a:spcPts val="0"/>
                        </a:spcBef>
                        <a:spcAft>
                          <a:spcPts val="0"/>
                        </a:spcAft>
                      </a:pPr>
                      <a:r>
                        <a:rPr lang="en-US" sz="1400" baseline="0" dirty="0">
                          <a:effectLst/>
                        </a:rPr>
                        <a:t>Introduction: CompTIA program information, Tech review (Labs, GNS3 Project, &amp; VMs), and Planning and Scoping I.</a:t>
                      </a:r>
                      <a:endParaRPr lang="en-US" sz="1400" baseline="0" dirty="0">
                        <a:effectLst/>
                        <a:latin typeface="Calibri"/>
                        <a:ea typeface="Calibri"/>
                        <a:cs typeface="Times New Roman"/>
                      </a:endParaRPr>
                    </a:p>
                  </a:txBody>
                  <a:tcPr marL="27674" marR="27674" marT="0" marB="0" anchor="ctr"/>
                </a:tc>
                <a:extLst>
                  <a:ext uri="{0D108BD9-81ED-4DB2-BD59-A6C34878D82A}">
                    <a16:rowId xmlns:a16="http://schemas.microsoft.com/office/drawing/2014/main" xmlns="" val="10006"/>
                  </a:ext>
                </a:extLst>
              </a:tr>
              <a:tr h="329992">
                <a:tc>
                  <a:txBody>
                    <a:bodyPr/>
                    <a:lstStyle/>
                    <a:p>
                      <a:pPr marL="0" marR="0" algn="ctr">
                        <a:lnSpc>
                          <a:spcPct val="115000"/>
                        </a:lnSpc>
                        <a:spcBef>
                          <a:spcPts val="0"/>
                        </a:spcBef>
                        <a:spcAft>
                          <a:spcPts val="0"/>
                        </a:spcAft>
                      </a:pPr>
                      <a:r>
                        <a:rPr lang="en-US" sz="1400" strike="noStrike" baseline="0" dirty="0">
                          <a:effectLst/>
                        </a:rPr>
                        <a:t>05/31/2018</a:t>
                      </a:r>
                      <a:endParaRPr lang="en-US" sz="1400" strike="noStrike" baseline="0" dirty="0">
                        <a:effectLst/>
                        <a:latin typeface="Calibri"/>
                        <a:ea typeface="Calibri"/>
                        <a:cs typeface="Times New Roman"/>
                      </a:endParaRPr>
                    </a:p>
                  </a:txBody>
                  <a:tcPr marL="27674" marR="27674" marT="0" marB="0" anchor="ctr"/>
                </a:tc>
                <a:tc>
                  <a:txBody>
                    <a:bodyPr/>
                    <a:lstStyle/>
                    <a:p>
                      <a:pPr marL="0" marR="0">
                        <a:lnSpc>
                          <a:spcPct val="115000"/>
                        </a:lnSpc>
                        <a:spcBef>
                          <a:spcPts val="0"/>
                        </a:spcBef>
                        <a:spcAft>
                          <a:spcPts val="0"/>
                        </a:spcAft>
                      </a:pPr>
                      <a:r>
                        <a:rPr lang="en-US" sz="1400" baseline="0" dirty="0">
                          <a:effectLst/>
                        </a:rPr>
                        <a:t>Planning and Scoping II: Penetration testing engagement scoping and compliance-based assessments.</a:t>
                      </a:r>
                    </a:p>
                  </a:txBody>
                  <a:tcPr marL="27674" marR="27674" marT="0" marB="0" anchor="ctr"/>
                </a:tc>
                <a:extLst>
                  <a:ext uri="{0D108BD9-81ED-4DB2-BD59-A6C34878D82A}">
                    <a16:rowId xmlns:a16="http://schemas.microsoft.com/office/drawing/2014/main" xmlns="" val="10007"/>
                  </a:ext>
                </a:extLst>
              </a:tr>
              <a:tr h="329992">
                <a:tc>
                  <a:txBody>
                    <a:bodyPr/>
                    <a:lstStyle/>
                    <a:p>
                      <a:pPr marL="0" marR="0" algn="ctr">
                        <a:lnSpc>
                          <a:spcPct val="115000"/>
                        </a:lnSpc>
                        <a:spcBef>
                          <a:spcPts val="0"/>
                        </a:spcBef>
                        <a:spcAft>
                          <a:spcPts val="0"/>
                        </a:spcAft>
                      </a:pPr>
                      <a:r>
                        <a:rPr lang="en-US" sz="1400" strike="noStrike" baseline="0" dirty="0">
                          <a:effectLst/>
                        </a:rPr>
                        <a:t>06/05/2018</a:t>
                      </a:r>
                      <a:endParaRPr lang="en-US" sz="1400" strike="noStrike" baseline="0" dirty="0">
                        <a:effectLst/>
                        <a:latin typeface="Calibri"/>
                        <a:ea typeface="Calibri"/>
                        <a:cs typeface="Times New Roman"/>
                      </a:endParaRPr>
                    </a:p>
                  </a:txBody>
                  <a:tcPr marL="27674" marR="27674" marT="0" marB="0" anchor="ctr"/>
                </a:tc>
                <a:tc>
                  <a:txBody>
                    <a:bodyPr/>
                    <a:lstStyle/>
                    <a:p>
                      <a:pPr marL="0" marR="0">
                        <a:lnSpc>
                          <a:spcPct val="115000"/>
                        </a:lnSpc>
                        <a:spcBef>
                          <a:spcPts val="0"/>
                        </a:spcBef>
                        <a:spcAft>
                          <a:spcPts val="0"/>
                        </a:spcAft>
                      </a:pPr>
                      <a:r>
                        <a:rPr lang="en-US" sz="1400" baseline="0" dirty="0">
                          <a:effectLst/>
                        </a:rPr>
                        <a:t>Information Gathering: Scanning, enumerating and the many other means of information gathering.</a:t>
                      </a:r>
                      <a:endParaRPr lang="en-US" sz="1400" baseline="0" dirty="0">
                        <a:effectLst/>
                        <a:latin typeface="Calibri"/>
                        <a:ea typeface="Calibri"/>
                        <a:cs typeface="Times New Roman"/>
                      </a:endParaRPr>
                    </a:p>
                  </a:txBody>
                  <a:tcPr marL="27674" marR="27674" marT="0" marB="0" anchor="ctr"/>
                </a:tc>
                <a:extLst>
                  <a:ext uri="{0D108BD9-81ED-4DB2-BD59-A6C34878D82A}">
                    <a16:rowId xmlns:a16="http://schemas.microsoft.com/office/drawing/2014/main" xmlns="" val="10008"/>
                  </a:ext>
                </a:extLst>
              </a:tr>
              <a:tr h="329992">
                <a:tc>
                  <a:txBody>
                    <a:bodyPr/>
                    <a:lstStyle/>
                    <a:p>
                      <a:pPr marL="0" marR="0" algn="ctr">
                        <a:lnSpc>
                          <a:spcPct val="115000"/>
                        </a:lnSpc>
                        <a:spcBef>
                          <a:spcPts val="0"/>
                        </a:spcBef>
                        <a:spcAft>
                          <a:spcPts val="0"/>
                        </a:spcAft>
                      </a:pPr>
                      <a:r>
                        <a:rPr lang="en-US" sz="1400" strike="noStrike" baseline="0" dirty="0">
                          <a:effectLst/>
                        </a:rPr>
                        <a:t>06/07/2018</a:t>
                      </a:r>
                      <a:endParaRPr lang="en-US" sz="1400" strike="noStrike" baseline="0" dirty="0">
                        <a:effectLst/>
                        <a:latin typeface="Calibri"/>
                        <a:ea typeface="Calibri"/>
                        <a:cs typeface="Times New Roman"/>
                      </a:endParaRPr>
                    </a:p>
                  </a:txBody>
                  <a:tcPr marL="27674" marR="27674" marT="0" marB="0" anchor="ctr"/>
                </a:tc>
                <a:tc>
                  <a:txBody>
                    <a:bodyPr/>
                    <a:lstStyle/>
                    <a:p>
                      <a:pPr marL="0" marR="0">
                        <a:lnSpc>
                          <a:spcPct val="115000"/>
                        </a:lnSpc>
                        <a:spcBef>
                          <a:spcPts val="0"/>
                        </a:spcBef>
                        <a:spcAft>
                          <a:spcPts val="0"/>
                        </a:spcAft>
                      </a:pPr>
                      <a:r>
                        <a:rPr lang="en-US" sz="1400" baseline="0" dirty="0">
                          <a:effectLst/>
                        </a:rPr>
                        <a:t>Vulnerability Identification: Vulnerability scanning and analysis to prepare for exploitation.</a:t>
                      </a:r>
                      <a:endParaRPr lang="en-US" sz="1400" baseline="0" dirty="0">
                        <a:effectLst/>
                        <a:latin typeface="Calibri"/>
                        <a:ea typeface="Calibri"/>
                        <a:cs typeface="Times New Roman"/>
                      </a:endParaRPr>
                    </a:p>
                  </a:txBody>
                  <a:tcPr marL="27674" marR="27674" marT="0" marB="0" anchor="ctr"/>
                </a:tc>
                <a:extLst>
                  <a:ext uri="{0D108BD9-81ED-4DB2-BD59-A6C34878D82A}">
                    <a16:rowId xmlns:a16="http://schemas.microsoft.com/office/drawing/2014/main" xmlns="" val="10009"/>
                  </a:ext>
                </a:extLst>
              </a:tr>
              <a:tr h="329992">
                <a:tc>
                  <a:txBody>
                    <a:bodyPr/>
                    <a:lstStyle/>
                    <a:p>
                      <a:pPr marL="0" marR="0" algn="ctr">
                        <a:lnSpc>
                          <a:spcPct val="115000"/>
                        </a:lnSpc>
                        <a:spcBef>
                          <a:spcPts val="0"/>
                        </a:spcBef>
                        <a:spcAft>
                          <a:spcPts val="0"/>
                        </a:spcAft>
                      </a:pPr>
                      <a:r>
                        <a:rPr lang="en-US" sz="1400" strike="noStrike" baseline="0" dirty="0">
                          <a:effectLst/>
                        </a:rPr>
                        <a:t>06/12/2018</a:t>
                      </a:r>
                      <a:endParaRPr lang="en-US" sz="1400" strike="noStrike" baseline="0" dirty="0">
                        <a:effectLst/>
                        <a:latin typeface="Calibri"/>
                        <a:ea typeface="Calibri"/>
                        <a:cs typeface="Times New Roman"/>
                      </a:endParaRPr>
                    </a:p>
                  </a:txBody>
                  <a:tcPr marL="27674" marR="27674" marT="0" marB="0" anchor="ctr"/>
                </a:tc>
                <a:tc>
                  <a:txBody>
                    <a:bodyPr/>
                    <a:lstStyle/>
                    <a:p>
                      <a:pPr marL="0" marR="0">
                        <a:lnSpc>
                          <a:spcPct val="115000"/>
                        </a:lnSpc>
                        <a:spcBef>
                          <a:spcPts val="0"/>
                        </a:spcBef>
                        <a:spcAft>
                          <a:spcPts val="0"/>
                        </a:spcAft>
                      </a:pPr>
                      <a:r>
                        <a:rPr lang="en-US" sz="1400" baseline="0" dirty="0">
                          <a:effectLst/>
                        </a:rPr>
                        <a:t>Attacks and Exploits I: Social engineering attack types and physical security.</a:t>
                      </a:r>
                    </a:p>
                  </a:txBody>
                  <a:tcPr marL="27674" marR="27674" marT="0" marB="0" anchor="ctr"/>
                </a:tc>
                <a:extLst>
                  <a:ext uri="{0D108BD9-81ED-4DB2-BD59-A6C34878D82A}">
                    <a16:rowId xmlns:a16="http://schemas.microsoft.com/office/drawing/2014/main" xmlns="" val="10010"/>
                  </a:ext>
                </a:extLst>
              </a:tr>
              <a:tr h="329992">
                <a:tc>
                  <a:txBody>
                    <a:bodyPr/>
                    <a:lstStyle/>
                    <a:p>
                      <a:pPr marL="0" marR="0" algn="ctr">
                        <a:lnSpc>
                          <a:spcPct val="115000"/>
                        </a:lnSpc>
                        <a:spcBef>
                          <a:spcPts val="0"/>
                        </a:spcBef>
                        <a:spcAft>
                          <a:spcPts val="0"/>
                        </a:spcAft>
                      </a:pPr>
                      <a:r>
                        <a:rPr lang="en-US" sz="1400" strike="noStrike" baseline="0" dirty="0">
                          <a:effectLst/>
                        </a:rPr>
                        <a:t>06/14/2018</a:t>
                      </a:r>
                      <a:endParaRPr lang="en-US" sz="1400" strike="noStrike" baseline="0" dirty="0">
                        <a:effectLst/>
                        <a:latin typeface="Calibri"/>
                        <a:ea typeface="Calibri"/>
                        <a:cs typeface="Times New Roman"/>
                      </a:endParaRPr>
                    </a:p>
                  </a:txBody>
                  <a:tcPr marL="27674" marR="27674" marT="0" marB="0" anchor="ctr"/>
                </a:tc>
                <a:tc>
                  <a:txBody>
                    <a:bodyPr/>
                    <a:lstStyle/>
                    <a:p>
                      <a:pPr marL="0" marR="0">
                        <a:lnSpc>
                          <a:spcPct val="115000"/>
                        </a:lnSpc>
                        <a:spcBef>
                          <a:spcPts val="0"/>
                        </a:spcBef>
                        <a:spcAft>
                          <a:spcPts val="0"/>
                        </a:spcAft>
                      </a:pPr>
                      <a:r>
                        <a:rPr lang="en-US" sz="1400" baseline="0" dirty="0">
                          <a:effectLst/>
                        </a:rPr>
                        <a:t>Attacks and Exploits II: Network-based, wireless &amp; RF-based, and application vulnerabilities.</a:t>
                      </a:r>
                      <a:endParaRPr lang="en-US" sz="1400" baseline="0" dirty="0">
                        <a:effectLst/>
                        <a:latin typeface="Calibri"/>
                        <a:ea typeface="Calibri"/>
                        <a:cs typeface="Times New Roman"/>
                      </a:endParaRPr>
                    </a:p>
                  </a:txBody>
                  <a:tcPr marL="27674" marR="27674" marT="0" marB="0" anchor="ctr"/>
                </a:tc>
                <a:extLst>
                  <a:ext uri="{0D108BD9-81ED-4DB2-BD59-A6C34878D82A}">
                    <a16:rowId xmlns:a16="http://schemas.microsoft.com/office/drawing/2014/main" xmlns="" val="10011"/>
                  </a:ext>
                </a:extLst>
              </a:tr>
            </a:tbl>
          </a:graphicData>
        </a:graphic>
      </p:graphicFrame>
      <p:sp>
        <p:nvSpPr>
          <p:cNvPr id="12" name="Rectangle 3"/>
          <p:cNvSpPr>
            <a:spLocks noChangeArrowheads="1"/>
          </p:cNvSpPr>
          <p:nvPr/>
        </p:nvSpPr>
        <p:spPr bwMode="auto">
          <a:xfrm>
            <a:off x="3345657" y="1181905"/>
            <a:ext cx="138564" cy="2769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defTabSz="685800" fontAlgn="base">
              <a:spcBef>
                <a:spcPct val="0"/>
              </a:spcBef>
              <a:spcAft>
                <a:spcPct val="0"/>
              </a:spcAft>
            </a:pPr>
            <a:endParaRPr lang="en-US" altLang="en-US" sz="1350">
              <a:latin typeface="Arial" pitchFamily="34" charset="0"/>
              <a:cs typeface="Arial" pitchFamily="34" charset="0"/>
            </a:endParaRPr>
          </a:p>
        </p:txBody>
      </p:sp>
      <p:sp>
        <p:nvSpPr>
          <p:cNvPr id="17" name="Rectangle 16">
            <a:extLst>
              <a:ext uri="{FF2B5EF4-FFF2-40B4-BE49-F238E27FC236}">
                <a16:creationId xmlns:a16="http://schemas.microsoft.com/office/drawing/2014/main" xmlns="" id="{392274BE-9EA5-4C31-A5F4-AF666394746A}"/>
              </a:ext>
            </a:extLst>
          </p:cNvPr>
          <p:cNvSpPr/>
          <p:nvPr/>
        </p:nvSpPr>
        <p:spPr>
          <a:xfrm>
            <a:off x="607219" y="1589163"/>
            <a:ext cx="320922" cy="300082"/>
          </a:xfrm>
          <a:prstGeom prst="rect">
            <a:avLst/>
          </a:prstGeom>
        </p:spPr>
        <p:txBody>
          <a:bodyPr wrap="none">
            <a:spAutoFit/>
          </a:bodyPr>
          <a:lstStyle/>
          <a:p>
            <a:r>
              <a:rPr lang="en-US" altLang="zh-CN" sz="1350" dirty="0">
                <a:solidFill>
                  <a:schemeClr val="bg1"/>
                </a:solidFill>
                <a:latin typeface="Calibri" panose="020F0502020204030204" pitchFamily="34" charset="0"/>
                <a:ea typeface="SimSun" panose="02010600030101010101" pitchFamily="2" charset="-122"/>
                <a:sym typeface="Wingdings" panose="05000000000000000000" pitchFamily="2" charset="2"/>
              </a:rPr>
              <a:t></a:t>
            </a:r>
            <a:endParaRPr lang="en-US" sz="1350" dirty="0">
              <a:solidFill>
                <a:schemeClr val="bg1"/>
              </a:solidFill>
            </a:endParaRPr>
          </a:p>
        </p:txBody>
      </p:sp>
      <p:sp>
        <p:nvSpPr>
          <p:cNvPr id="9" name="Rectangle 8">
            <a:extLst>
              <a:ext uri="{FF2B5EF4-FFF2-40B4-BE49-F238E27FC236}">
                <a16:creationId xmlns:a16="http://schemas.microsoft.com/office/drawing/2014/main" xmlns="" id="{392274BE-9EA5-4C31-A5F4-AF666394746A}"/>
              </a:ext>
            </a:extLst>
          </p:cNvPr>
          <p:cNvSpPr/>
          <p:nvPr/>
        </p:nvSpPr>
        <p:spPr>
          <a:xfrm>
            <a:off x="603971" y="2082043"/>
            <a:ext cx="320922" cy="300082"/>
          </a:xfrm>
          <a:prstGeom prst="rect">
            <a:avLst/>
          </a:prstGeom>
        </p:spPr>
        <p:txBody>
          <a:bodyPr wrap="none">
            <a:spAutoFit/>
          </a:bodyPr>
          <a:lstStyle/>
          <a:p>
            <a:r>
              <a:rPr lang="en-US" altLang="zh-CN" sz="1350" dirty="0">
                <a:solidFill>
                  <a:schemeClr val="bg1"/>
                </a:solidFill>
                <a:latin typeface="Calibri" panose="020F0502020204030204" pitchFamily="34" charset="0"/>
                <a:ea typeface="SimSun" panose="02010600030101010101" pitchFamily="2" charset="-122"/>
                <a:sym typeface="Wingdings" panose="05000000000000000000" pitchFamily="2" charset="2"/>
              </a:rPr>
              <a:t></a:t>
            </a:r>
            <a:endParaRPr lang="en-US" sz="1350" dirty="0">
              <a:solidFill>
                <a:schemeClr val="bg1"/>
              </a:solidFill>
            </a:endParaRPr>
          </a:p>
        </p:txBody>
      </p:sp>
      <p:sp>
        <p:nvSpPr>
          <p:cNvPr id="13" name="Rectangle 12">
            <a:extLst>
              <a:ext uri="{FF2B5EF4-FFF2-40B4-BE49-F238E27FC236}">
                <a16:creationId xmlns:a16="http://schemas.microsoft.com/office/drawing/2014/main" xmlns="" id="{392274BE-9EA5-4C31-A5F4-AF666394746A}"/>
              </a:ext>
            </a:extLst>
          </p:cNvPr>
          <p:cNvSpPr/>
          <p:nvPr/>
        </p:nvSpPr>
        <p:spPr>
          <a:xfrm>
            <a:off x="620179" y="2584651"/>
            <a:ext cx="320922" cy="300082"/>
          </a:xfrm>
          <a:prstGeom prst="rect">
            <a:avLst/>
          </a:prstGeom>
        </p:spPr>
        <p:txBody>
          <a:bodyPr wrap="none">
            <a:spAutoFit/>
          </a:bodyPr>
          <a:lstStyle/>
          <a:p>
            <a:r>
              <a:rPr lang="en-US" altLang="zh-CN" sz="1350" dirty="0">
                <a:solidFill>
                  <a:schemeClr val="bg1"/>
                </a:solidFill>
                <a:latin typeface="Calibri" panose="020F0502020204030204" pitchFamily="34" charset="0"/>
                <a:ea typeface="SimSun" panose="02010600030101010101" pitchFamily="2" charset="-122"/>
                <a:sym typeface="Wingdings" panose="05000000000000000000" pitchFamily="2" charset="2"/>
              </a:rPr>
              <a:t></a:t>
            </a:r>
            <a:endParaRPr lang="en-US" sz="1350" dirty="0">
              <a:solidFill>
                <a:schemeClr val="bg1"/>
              </a:solidFill>
            </a:endParaRPr>
          </a:p>
        </p:txBody>
      </p:sp>
    </p:spTree>
    <p:extLst>
      <p:ext uri="{BB962C8B-B14F-4D97-AF65-F5344CB8AC3E}">
        <p14:creationId xmlns:p14="http://schemas.microsoft.com/office/powerpoint/2010/main" xmlns="" val="39934751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066355A-084C-D24E-9AD2-7E4FC41EA627}" type="slidenum">
              <a:rPr lang="en-US" smtClean="0"/>
              <a:pPr/>
              <a:t>7</a:t>
            </a:fld>
            <a:endParaRPr lang="en-US" dirty="0"/>
          </a:p>
        </p:txBody>
      </p:sp>
      <p:sp>
        <p:nvSpPr>
          <p:cNvPr id="3" name="Rectangle 1"/>
          <p:cNvSpPr>
            <a:spLocks noChangeArrowheads="1"/>
          </p:cNvSpPr>
          <p:nvPr/>
        </p:nvSpPr>
        <p:spPr bwMode="auto">
          <a:xfrm>
            <a:off x="2291954" y="1396217"/>
            <a:ext cx="138564" cy="2769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defTabSz="685800" fontAlgn="base">
              <a:spcBef>
                <a:spcPct val="0"/>
              </a:spcBef>
              <a:spcAft>
                <a:spcPct val="0"/>
              </a:spcAft>
            </a:pPr>
            <a:endParaRPr lang="en-US" altLang="en-US" sz="1350">
              <a:latin typeface="Arial" pitchFamily="34" charset="0"/>
              <a:cs typeface="Arial" pitchFamily="34" charset="0"/>
            </a:endParaRPr>
          </a:p>
        </p:txBody>
      </p:sp>
      <p:sp>
        <p:nvSpPr>
          <p:cNvPr id="10" name="Rectangle 2"/>
          <p:cNvSpPr>
            <a:spLocks noChangeArrowheads="1"/>
          </p:cNvSpPr>
          <p:nvPr/>
        </p:nvSpPr>
        <p:spPr bwMode="auto">
          <a:xfrm>
            <a:off x="3345657" y="1181905"/>
            <a:ext cx="138564" cy="2769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defTabSz="685800" fontAlgn="base">
              <a:spcBef>
                <a:spcPct val="0"/>
              </a:spcBef>
              <a:spcAft>
                <a:spcPct val="0"/>
              </a:spcAft>
            </a:pPr>
            <a:endParaRPr lang="en-US" altLang="en-US" sz="1350">
              <a:latin typeface="Arial" pitchFamily="34" charset="0"/>
              <a:cs typeface="Arial" pitchFamily="34" charset="0"/>
            </a:endParaRPr>
          </a:p>
        </p:txBody>
      </p:sp>
      <p:graphicFrame>
        <p:nvGraphicFramePr>
          <p:cNvPr id="11" name="Table 10"/>
          <p:cNvGraphicFramePr>
            <a:graphicFrameLocks noGrp="1"/>
          </p:cNvGraphicFramePr>
          <p:nvPr>
            <p:extLst>
              <p:ext uri="{D42A27DB-BD31-4B8C-83A1-F6EECF244321}">
                <p14:modId xmlns:p14="http://schemas.microsoft.com/office/powerpoint/2010/main" xmlns="" val="913887436"/>
              </p:ext>
            </p:extLst>
          </p:nvPr>
        </p:nvGraphicFramePr>
        <p:xfrm>
          <a:off x="607219" y="963470"/>
          <a:ext cx="7672387" cy="3303043"/>
        </p:xfrm>
        <a:graphic>
          <a:graphicData uri="http://schemas.openxmlformats.org/drawingml/2006/table">
            <a:tbl>
              <a:tblPr firstRow="1" firstCol="1" bandRow="1">
                <a:tableStyleId>{5C22544A-7EE6-4342-B048-85BDC9FD1C3A}</a:tableStyleId>
              </a:tblPr>
              <a:tblGrid>
                <a:gridCol w="1450181">
                  <a:extLst>
                    <a:ext uri="{9D8B030D-6E8A-4147-A177-3AD203B41FA5}">
                      <a16:colId xmlns:a16="http://schemas.microsoft.com/office/drawing/2014/main" xmlns="" val="20000"/>
                    </a:ext>
                  </a:extLst>
                </a:gridCol>
                <a:gridCol w="6222206">
                  <a:extLst>
                    <a:ext uri="{9D8B030D-6E8A-4147-A177-3AD203B41FA5}">
                      <a16:colId xmlns:a16="http://schemas.microsoft.com/office/drawing/2014/main" xmlns="" val="20002"/>
                    </a:ext>
                  </a:extLst>
                </a:gridCol>
              </a:tblGrid>
              <a:tr h="274047">
                <a:tc gridSpan="2">
                  <a:txBody>
                    <a:bodyPr/>
                    <a:lstStyle/>
                    <a:p>
                      <a:pPr marL="0" marR="0" algn="ctr">
                        <a:lnSpc>
                          <a:spcPct val="115000"/>
                        </a:lnSpc>
                        <a:spcBef>
                          <a:spcPts val="0"/>
                        </a:spcBef>
                        <a:spcAft>
                          <a:spcPts val="0"/>
                        </a:spcAft>
                      </a:pPr>
                      <a:r>
                        <a:rPr lang="en-US" sz="1400" baseline="0" dirty="0" err="1">
                          <a:effectLst/>
                        </a:rPr>
                        <a:t>PenTest</a:t>
                      </a:r>
                      <a:r>
                        <a:rPr lang="en-US" sz="1400" baseline="0" dirty="0">
                          <a:effectLst/>
                        </a:rPr>
                        <a:t>+ PT0-001  TTT Session Outline</a:t>
                      </a:r>
                      <a:endParaRPr lang="en-US" sz="1400" baseline="0" dirty="0">
                        <a:effectLst/>
                        <a:latin typeface="Calibri"/>
                        <a:ea typeface="Calibri"/>
                        <a:cs typeface="Times New Roman"/>
                      </a:endParaRPr>
                    </a:p>
                  </a:txBody>
                  <a:tcPr marL="27674" marR="27674" marT="0" marB="0" anchor="ctr"/>
                </a:tc>
                <a:tc hMerge="1">
                  <a:txBody>
                    <a:bodyPr/>
                    <a:lstStyle/>
                    <a:p>
                      <a:endParaRPr lang="en-US"/>
                    </a:p>
                  </a:txBody>
                  <a:tcPr/>
                </a:tc>
                <a:extLst>
                  <a:ext uri="{0D108BD9-81ED-4DB2-BD59-A6C34878D82A}">
                    <a16:rowId xmlns:a16="http://schemas.microsoft.com/office/drawing/2014/main" xmlns="" val="10000"/>
                  </a:ext>
                </a:extLst>
              </a:tr>
              <a:tr h="222695">
                <a:tc>
                  <a:txBody>
                    <a:bodyPr/>
                    <a:lstStyle/>
                    <a:p>
                      <a:pPr marL="0" marR="0" algn="ctr">
                        <a:lnSpc>
                          <a:spcPct val="115000"/>
                        </a:lnSpc>
                        <a:spcBef>
                          <a:spcPts val="0"/>
                        </a:spcBef>
                        <a:spcAft>
                          <a:spcPts val="0"/>
                        </a:spcAft>
                      </a:pPr>
                      <a:r>
                        <a:rPr lang="en-US" sz="1400" baseline="0" dirty="0">
                          <a:effectLst/>
                        </a:rPr>
                        <a:t>Date</a:t>
                      </a:r>
                      <a:endParaRPr lang="en-US" sz="1400" baseline="0" dirty="0">
                        <a:effectLst/>
                        <a:latin typeface="Calibri"/>
                        <a:ea typeface="Calibri"/>
                        <a:cs typeface="Times New Roman"/>
                      </a:endParaRPr>
                    </a:p>
                  </a:txBody>
                  <a:tcPr marL="27674" marR="27674" marT="0" marB="0" anchor="ctr"/>
                </a:tc>
                <a:tc>
                  <a:txBody>
                    <a:bodyPr/>
                    <a:lstStyle/>
                    <a:p>
                      <a:pPr marL="0" marR="0" algn="ctr">
                        <a:lnSpc>
                          <a:spcPct val="115000"/>
                        </a:lnSpc>
                        <a:spcBef>
                          <a:spcPts val="0"/>
                        </a:spcBef>
                        <a:spcAft>
                          <a:spcPts val="0"/>
                        </a:spcAft>
                      </a:pPr>
                      <a:r>
                        <a:rPr lang="en-US" sz="1400" baseline="0" dirty="0">
                          <a:effectLst/>
                        </a:rPr>
                        <a:t>Topic</a:t>
                      </a:r>
                      <a:endParaRPr lang="en-US" sz="1400" baseline="0" dirty="0">
                        <a:effectLst/>
                        <a:latin typeface="Calibri"/>
                        <a:ea typeface="Calibri"/>
                        <a:cs typeface="Times New Roman"/>
                      </a:endParaRPr>
                    </a:p>
                  </a:txBody>
                  <a:tcPr marL="27674" marR="27674" marT="0" marB="0" anchor="ctr"/>
                </a:tc>
                <a:extLst>
                  <a:ext uri="{0D108BD9-81ED-4DB2-BD59-A6C34878D82A}">
                    <a16:rowId xmlns:a16="http://schemas.microsoft.com/office/drawing/2014/main" xmlns="" val="10001"/>
                  </a:ext>
                </a:extLst>
              </a:tr>
              <a:tr h="329992">
                <a:tc>
                  <a:txBody>
                    <a:bodyPr/>
                    <a:lstStyle/>
                    <a:p>
                      <a:pPr marL="0" marR="0" algn="ctr">
                        <a:lnSpc>
                          <a:spcPct val="115000"/>
                        </a:lnSpc>
                        <a:spcBef>
                          <a:spcPts val="0"/>
                        </a:spcBef>
                        <a:spcAft>
                          <a:spcPts val="0"/>
                        </a:spcAft>
                      </a:pPr>
                      <a:r>
                        <a:rPr lang="en-US" sz="1400" strike="noStrike" baseline="0" dirty="0">
                          <a:effectLst/>
                        </a:rPr>
                        <a:t>06/26/2018</a:t>
                      </a:r>
                      <a:endParaRPr lang="en-US" sz="1400" strike="noStrike" baseline="0" dirty="0">
                        <a:effectLst/>
                        <a:latin typeface="Calibri"/>
                        <a:ea typeface="Calibri"/>
                        <a:cs typeface="Times New Roman"/>
                      </a:endParaRPr>
                    </a:p>
                  </a:txBody>
                  <a:tcPr marL="27674" marR="27674" marT="0" marB="0" anchor="ctr"/>
                </a:tc>
                <a:tc>
                  <a:txBody>
                    <a:bodyPr/>
                    <a:lstStyle/>
                    <a:p>
                      <a:pPr marL="0" marR="0">
                        <a:lnSpc>
                          <a:spcPct val="115000"/>
                        </a:lnSpc>
                        <a:spcBef>
                          <a:spcPts val="0"/>
                        </a:spcBef>
                        <a:spcAft>
                          <a:spcPts val="0"/>
                        </a:spcAft>
                      </a:pPr>
                      <a:r>
                        <a:rPr lang="en-US" sz="1400" baseline="0" dirty="0">
                          <a:effectLst/>
                        </a:rPr>
                        <a:t>Attacks and Exploits III: Local host vulnerabilities and post-exploitation techniques.</a:t>
                      </a:r>
                      <a:endParaRPr lang="en-US" sz="1400" baseline="0" dirty="0">
                        <a:effectLst/>
                        <a:latin typeface="Calibri"/>
                        <a:ea typeface="Calibri"/>
                        <a:cs typeface="Times New Roman"/>
                      </a:endParaRPr>
                    </a:p>
                  </a:txBody>
                  <a:tcPr marL="27674" marR="27674" marT="0" marB="0" anchor="ctr"/>
                </a:tc>
                <a:extLst>
                  <a:ext uri="{0D108BD9-81ED-4DB2-BD59-A6C34878D82A}">
                    <a16:rowId xmlns:a16="http://schemas.microsoft.com/office/drawing/2014/main" xmlns="" val="10006"/>
                  </a:ext>
                </a:extLst>
              </a:tr>
              <a:tr h="329992">
                <a:tc>
                  <a:txBody>
                    <a:bodyPr/>
                    <a:lstStyle/>
                    <a:p>
                      <a:pPr marL="0" marR="0" algn="ctr">
                        <a:lnSpc>
                          <a:spcPct val="115000"/>
                        </a:lnSpc>
                        <a:spcBef>
                          <a:spcPts val="0"/>
                        </a:spcBef>
                        <a:spcAft>
                          <a:spcPts val="0"/>
                        </a:spcAft>
                      </a:pPr>
                      <a:r>
                        <a:rPr lang="en-US" sz="1400" strike="noStrike" baseline="0" dirty="0">
                          <a:effectLst/>
                        </a:rPr>
                        <a:t>06/28/2018</a:t>
                      </a:r>
                      <a:endParaRPr lang="en-US" sz="1400" strike="noStrike" baseline="0" dirty="0">
                        <a:effectLst/>
                        <a:latin typeface="Calibri"/>
                        <a:ea typeface="Calibri"/>
                        <a:cs typeface="Times New Roman"/>
                      </a:endParaRPr>
                    </a:p>
                  </a:txBody>
                  <a:tcPr marL="27674" marR="27674" marT="0" marB="0" anchor="ctr"/>
                </a:tc>
                <a:tc>
                  <a:txBody>
                    <a:bodyPr/>
                    <a:lstStyle/>
                    <a:p>
                      <a:pPr marL="0" marR="0">
                        <a:lnSpc>
                          <a:spcPct val="115000"/>
                        </a:lnSpc>
                        <a:spcBef>
                          <a:spcPts val="0"/>
                        </a:spcBef>
                        <a:spcAft>
                          <a:spcPts val="0"/>
                        </a:spcAft>
                      </a:pPr>
                      <a:r>
                        <a:rPr lang="en-US" sz="1400" baseline="0" dirty="0">
                          <a:effectLst/>
                        </a:rPr>
                        <a:t>Penetration Tools I: Using and analyzing output from Nmap, </a:t>
                      </a:r>
                      <a:r>
                        <a:rPr lang="en-US" sz="1400" baseline="0" dirty="0" err="1">
                          <a:effectLst/>
                        </a:rPr>
                        <a:t>Netcat</a:t>
                      </a:r>
                      <a:r>
                        <a:rPr lang="en-US" sz="1400" baseline="0" dirty="0">
                          <a:effectLst/>
                        </a:rPr>
                        <a:t> and other penetration testing tools and </a:t>
                      </a:r>
                      <a:r>
                        <a:rPr lang="en-US" sz="1400" baseline="0" dirty="0" smtClean="0">
                          <a:effectLst/>
                        </a:rPr>
                        <a:t>utilities</a:t>
                      </a:r>
                      <a:r>
                        <a:rPr lang="en-US" sz="1400" baseline="0" dirty="0">
                          <a:effectLst/>
                        </a:rPr>
                        <a:t>.</a:t>
                      </a:r>
                    </a:p>
                  </a:txBody>
                  <a:tcPr marL="27674" marR="27674" marT="0" marB="0" anchor="ctr"/>
                </a:tc>
                <a:extLst>
                  <a:ext uri="{0D108BD9-81ED-4DB2-BD59-A6C34878D82A}">
                    <a16:rowId xmlns:a16="http://schemas.microsoft.com/office/drawing/2014/main" xmlns="" val="10007"/>
                  </a:ext>
                </a:extLst>
              </a:tr>
              <a:tr h="329992">
                <a:tc>
                  <a:txBody>
                    <a:bodyPr/>
                    <a:lstStyle/>
                    <a:p>
                      <a:pPr marL="0" marR="0" algn="ctr">
                        <a:lnSpc>
                          <a:spcPct val="115000"/>
                        </a:lnSpc>
                        <a:spcBef>
                          <a:spcPts val="0"/>
                        </a:spcBef>
                        <a:spcAft>
                          <a:spcPts val="0"/>
                        </a:spcAft>
                      </a:pPr>
                      <a:r>
                        <a:rPr lang="en-US" sz="1400" strike="noStrike" baseline="0" dirty="0">
                          <a:effectLst/>
                        </a:rPr>
                        <a:t>07/17/2018</a:t>
                      </a:r>
                      <a:endParaRPr lang="en-US" sz="1400" strike="noStrike" baseline="0" dirty="0">
                        <a:effectLst/>
                        <a:latin typeface="Calibri"/>
                        <a:ea typeface="Calibri"/>
                        <a:cs typeface="Times New Roman"/>
                      </a:endParaRPr>
                    </a:p>
                  </a:txBody>
                  <a:tcPr marL="27674" marR="27674" marT="0" marB="0" anchor="ctr"/>
                </a:tc>
                <a:tc>
                  <a:txBody>
                    <a:bodyPr/>
                    <a:lstStyle/>
                    <a:p>
                      <a:pPr marL="0" marR="0">
                        <a:lnSpc>
                          <a:spcPct val="115000"/>
                        </a:lnSpc>
                        <a:spcBef>
                          <a:spcPts val="0"/>
                        </a:spcBef>
                        <a:spcAft>
                          <a:spcPts val="0"/>
                        </a:spcAft>
                      </a:pPr>
                      <a:r>
                        <a:rPr lang="en-US" sz="1400" baseline="0" dirty="0">
                          <a:effectLst/>
                        </a:rPr>
                        <a:t>Penetration Tools II: Programming and scripting overview (BASH, </a:t>
                      </a:r>
                      <a:r>
                        <a:rPr lang="en-US" sz="1400" baseline="0" dirty="0" err="1" smtClean="0">
                          <a:effectLst/>
                        </a:rPr>
                        <a:t>PowerShell</a:t>
                      </a:r>
                      <a:r>
                        <a:rPr lang="en-US" sz="1400" baseline="0" dirty="0">
                          <a:effectLst/>
                        </a:rPr>
                        <a:t>, Python &amp; Ruby).</a:t>
                      </a:r>
                      <a:endParaRPr lang="en-US" sz="1400" baseline="0" dirty="0">
                        <a:effectLst/>
                        <a:latin typeface="Calibri"/>
                        <a:ea typeface="Calibri"/>
                        <a:cs typeface="Times New Roman"/>
                      </a:endParaRPr>
                    </a:p>
                  </a:txBody>
                  <a:tcPr marL="27674" marR="27674" marT="0" marB="0" anchor="ctr"/>
                </a:tc>
                <a:extLst>
                  <a:ext uri="{0D108BD9-81ED-4DB2-BD59-A6C34878D82A}">
                    <a16:rowId xmlns:a16="http://schemas.microsoft.com/office/drawing/2014/main" xmlns="" val="10008"/>
                  </a:ext>
                </a:extLst>
              </a:tr>
              <a:tr h="329992">
                <a:tc>
                  <a:txBody>
                    <a:bodyPr/>
                    <a:lstStyle/>
                    <a:p>
                      <a:pPr marL="0" marR="0" algn="ctr">
                        <a:lnSpc>
                          <a:spcPct val="115000"/>
                        </a:lnSpc>
                        <a:spcBef>
                          <a:spcPts val="0"/>
                        </a:spcBef>
                        <a:spcAft>
                          <a:spcPts val="0"/>
                        </a:spcAft>
                      </a:pPr>
                      <a:r>
                        <a:rPr lang="en-US" sz="1400" strike="noStrike" baseline="0" dirty="0">
                          <a:effectLst/>
                        </a:rPr>
                        <a:t>07/19/2018</a:t>
                      </a:r>
                      <a:endParaRPr lang="en-US" sz="1400" strike="noStrike" baseline="0" dirty="0">
                        <a:effectLst/>
                        <a:latin typeface="Calibri"/>
                        <a:ea typeface="Calibri"/>
                        <a:cs typeface="Times New Roman"/>
                      </a:endParaRPr>
                    </a:p>
                  </a:txBody>
                  <a:tcPr marL="27674" marR="27674" marT="0" marB="0" anchor="ctr"/>
                </a:tc>
                <a:tc>
                  <a:txBody>
                    <a:bodyPr/>
                    <a:lstStyle/>
                    <a:p>
                      <a:pPr marL="0" marR="0">
                        <a:lnSpc>
                          <a:spcPct val="115000"/>
                        </a:lnSpc>
                        <a:spcBef>
                          <a:spcPts val="0"/>
                        </a:spcBef>
                        <a:spcAft>
                          <a:spcPts val="0"/>
                        </a:spcAft>
                      </a:pPr>
                      <a:r>
                        <a:rPr lang="en-US" sz="1400" baseline="0" dirty="0">
                          <a:effectLst/>
                        </a:rPr>
                        <a:t>Reporting and Communications I: Report writing and handling best practices, and the importance of communications.</a:t>
                      </a:r>
                      <a:endParaRPr lang="en-US" sz="1400" baseline="0" dirty="0">
                        <a:effectLst/>
                        <a:latin typeface="Calibri"/>
                        <a:ea typeface="Calibri"/>
                        <a:cs typeface="Times New Roman"/>
                      </a:endParaRPr>
                    </a:p>
                  </a:txBody>
                  <a:tcPr marL="27674" marR="27674" marT="0" marB="0" anchor="ctr"/>
                </a:tc>
                <a:extLst>
                  <a:ext uri="{0D108BD9-81ED-4DB2-BD59-A6C34878D82A}">
                    <a16:rowId xmlns:a16="http://schemas.microsoft.com/office/drawing/2014/main" xmlns="" val="10009"/>
                  </a:ext>
                </a:extLst>
              </a:tr>
              <a:tr h="329992">
                <a:tc>
                  <a:txBody>
                    <a:bodyPr/>
                    <a:lstStyle/>
                    <a:p>
                      <a:pPr marL="0" marR="0" algn="ctr">
                        <a:lnSpc>
                          <a:spcPct val="115000"/>
                        </a:lnSpc>
                        <a:spcBef>
                          <a:spcPts val="0"/>
                        </a:spcBef>
                        <a:spcAft>
                          <a:spcPts val="0"/>
                        </a:spcAft>
                      </a:pPr>
                      <a:r>
                        <a:rPr lang="en-US" sz="1400" strike="noStrike" baseline="0" dirty="0">
                          <a:effectLst/>
                        </a:rPr>
                        <a:t>07/24/2018</a:t>
                      </a:r>
                      <a:endParaRPr lang="en-US" sz="1400" strike="noStrike" baseline="0" dirty="0">
                        <a:effectLst/>
                        <a:latin typeface="Calibri"/>
                        <a:ea typeface="Calibri"/>
                        <a:cs typeface="Times New Roman"/>
                      </a:endParaRPr>
                    </a:p>
                  </a:txBody>
                  <a:tcPr marL="27674" marR="27674" marT="0" marB="0" anchor="ctr"/>
                </a:tc>
                <a:tc>
                  <a:txBody>
                    <a:bodyPr/>
                    <a:lstStyle/>
                    <a:p>
                      <a:pPr marL="0" marR="0">
                        <a:lnSpc>
                          <a:spcPct val="115000"/>
                        </a:lnSpc>
                        <a:spcBef>
                          <a:spcPts val="0"/>
                        </a:spcBef>
                        <a:spcAft>
                          <a:spcPts val="0"/>
                        </a:spcAft>
                      </a:pPr>
                      <a:r>
                        <a:rPr lang="en-US" sz="1400" baseline="0" dirty="0">
                          <a:effectLst/>
                        </a:rPr>
                        <a:t>Reporting and Communications II: Recommending mitigation strategies and other post-report activities.</a:t>
                      </a:r>
                    </a:p>
                  </a:txBody>
                  <a:tcPr marL="27674" marR="27674" marT="0" marB="0" anchor="ctr"/>
                </a:tc>
                <a:extLst>
                  <a:ext uri="{0D108BD9-81ED-4DB2-BD59-A6C34878D82A}">
                    <a16:rowId xmlns:a16="http://schemas.microsoft.com/office/drawing/2014/main" xmlns="" val="10010"/>
                  </a:ext>
                </a:extLst>
              </a:tr>
              <a:tr h="329992">
                <a:tc>
                  <a:txBody>
                    <a:bodyPr/>
                    <a:lstStyle/>
                    <a:p>
                      <a:pPr marL="0" marR="0" algn="ctr">
                        <a:lnSpc>
                          <a:spcPct val="115000"/>
                        </a:lnSpc>
                        <a:spcBef>
                          <a:spcPts val="0"/>
                        </a:spcBef>
                        <a:spcAft>
                          <a:spcPts val="0"/>
                        </a:spcAft>
                      </a:pPr>
                      <a:r>
                        <a:rPr lang="en-US" sz="1400" strike="noStrike" baseline="0" dirty="0">
                          <a:effectLst/>
                        </a:rPr>
                        <a:t>07/26/2018</a:t>
                      </a:r>
                      <a:endParaRPr lang="en-US" sz="1400" strike="noStrike" baseline="0" dirty="0">
                        <a:effectLst/>
                        <a:latin typeface="Calibri"/>
                        <a:ea typeface="Calibri"/>
                        <a:cs typeface="Times New Roman"/>
                      </a:endParaRPr>
                    </a:p>
                  </a:txBody>
                  <a:tcPr marL="27674" marR="27674" marT="0" marB="0" anchor="ctr"/>
                </a:tc>
                <a:tc>
                  <a:txBody>
                    <a:bodyPr/>
                    <a:lstStyle/>
                    <a:p>
                      <a:pPr marL="0" marR="0">
                        <a:lnSpc>
                          <a:spcPct val="115000"/>
                        </a:lnSpc>
                        <a:spcBef>
                          <a:spcPts val="0"/>
                        </a:spcBef>
                        <a:spcAft>
                          <a:spcPts val="0"/>
                        </a:spcAft>
                      </a:pPr>
                      <a:r>
                        <a:rPr lang="en-US" sz="1400" baseline="0" dirty="0">
                          <a:effectLst/>
                        </a:rPr>
                        <a:t>Wrap up: Final review, demos, and best practices as well as CompTIA wrap up information and survey.</a:t>
                      </a:r>
                      <a:endParaRPr lang="en-US" sz="1400" baseline="0" dirty="0">
                        <a:effectLst/>
                        <a:latin typeface="Calibri"/>
                        <a:ea typeface="Calibri"/>
                        <a:cs typeface="Times New Roman"/>
                      </a:endParaRPr>
                    </a:p>
                  </a:txBody>
                  <a:tcPr marL="27674" marR="27674" marT="0" marB="0" anchor="ctr"/>
                </a:tc>
                <a:extLst>
                  <a:ext uri="{0D108BD9-81ED-4DB2-BD59-A6C34878D82A}">
                    <a16:rowId xmlns:a16="http://schemas.microsoft.com/office/drawing/2014/main" xmlns="" val="10011"/>
                  </a:ext>
                </a:extLst>
              </a:tr>
            </a:tbl>
          </a:graphicData>
        </a:graphic>
      </p:graphicFrame>
      <p:sp>
        <p:nvSpPr>
          <p:cNvPr id="12" name="Rectangle 3"/>
          <p:cNvSpPr>
            <a:spLocks noChangeArrowheads="1"/>
          </p:cNvSpPr>
          <p:nvPr/>
        </p:nvSpPr>
        <p:spPr bwMode="auto">
          <a:xfrm>
            <a:off x="3345657" y="1181905"/>
            <a:ext cx="138564" cy="2769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defTabSz="685800" fontAlgn="base">
              <a:spcBef>
                <a:spcPct val="0"/>
              </a:spcBef>
              <a:spcAft>
                <a:spcPct val="0"/>
              </a:spcAft>
            </a:pPr>
            <a:endParaRPr lang="en-US" altLang="en-US" sz="1350">
              <a:latin typeface="Arial" pitchFamily="34" charset="0"/>
              <a:cs typeface="Arial" pitchFamily="34" charset="0"/>
            </a:endParaRPr>
          </a:p>
        </p:txBody>
      </p:sp>
    </p:spTree>
    <p:extLst>
      <p:ext uri="{BB962C8B-B14F-4D97-AF65-F5344CB8AC3E}">
        <p14:creationId xmlns:p14="http://schemas.microsoft.com/office/powerpoint/2010/main" xmlns="" val="38951987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5043FED6-F336-45DC-926B-CDA201E02228}"/>
              </a:ext>
            </a:extLst>
          </p:cNvPr>
          <p:cNvSpPr>
            <a:spLocks noGrp="1"/>
          </p:cNvSpPr>
          <p:nvPr>
            <p:ph type="title"/>
          </p:nvPr>
        </p:nvSpPr>
        <p:spPr/>
        <p:txBody>
          <a:bodyPr/>
          <a:lstStyle/>
          <a:p>
            <a:r>
              <a:rPr lang="en-US" dirty="0" smtClean="0"/>
              <a:t>Welcome</a:t>
            </a:r>
            <a:endParaRPr lang="en-US" dirty="0"/>
          </a:p>
        </p:txBody>
      </p:sp>
      <p:sp>
        <p:nvSpPr>
          <p:cNvPr id="6" name="Content Placeholder 5">
            <a:extLst>
              <a:ext uri="{FF2B5EF4-FFF2-40B4-BE49-F238E27FC236}">
                <a16:creationId xmlns:a16="http://schemas.microsoft.com/office/drawing/2014/main" xmlns="" id="{5C64E29F-9D76-4E99-B58A-1DDBBE8F50E8}"/>
              </a:ext>
            </a:extLst>
          </p:cNvPr>
          <p:cNvSpPr>
            <a:spLocks noGrp="1"/>
          </p:cNvSpPr>
          <p:nvPr>
            <p:ph idx="1"/>
          </p:nvPr>
        </p:nvSpPr>
        <p:spPr/>
        <p:txBody>
          <a:bodyPr/>
          <a:lstStyle/>
          <a:p>
            <a:r>
              <a:rPr lang="en-US" b="1" dirty="0" smtClean="0"/>
              <a:t>Lee McWhorter</a:t>
            </a:r>
          </a:p>
          <a:p>
            <a:pPr>
              <a:spcBef>
                <a:spcPts val="600"/>
              </a:spcBef>
            </a:pPr>
            <a:r>
              <a:rPr lang="en-US" dirty="0" smtClean="0"/>
              <a:t>Instructor</a:t>
            </a:r>
          </a:p>
          <a:p>
            <a:pPr>
              <a:spcBef>
                <a:spcPts val="600"/>
              </a:spcBef>
            </a:pPr>
            <a:r>
              <a:rPr lang="en-US" dirty="0" smtClean="0"/>
              <a:t>Lead Author</a:t>
            </a:r>
          </a:p>
          <a:p>
            <a:pPr>
              <a:spcBef>
                <a:spcPts val="600"/>
              </a:spcBef>
            </a:pPr>
            <a:r>
              <a:rPr lang="en-US" dirty="0" err="1" smtClean="0"/>
              <a:t>Woz</a:t>
            </a:r>
            <a:r>
              <a:rPr lang="en-US" dirty="0" smtClean="0"/>
              <a:t> U Cyber Security Program</a:t>
            </a:r>
          </a:p>
          <a:p>
            <a:pPr>
              <a:spcBef>
                <a:spcPts val="600"/>
              </a:spcBef>
            </a:pPr>
            <a:endParaRPr lang="en-US" dirty="0" smtClean="0"/>
          </a:p>
          <a:p>
            <a:r>
              <a:rPr lang="en-US" dirty="0" smtClean="0"/>
              <a:t>lee@mcwhortertechnologies.com</a:t>
            </a:r>
          </a:p>
        </p:txBody>
      </p:sp>
      <p:sp>
        <p:nvSpPr>
          <p:cNvPr id="4" name="Slide Number Placeholder 3">
            <a:extLst>
              <a:ext uri="{FF2B5EF4-FFF2-40B4-BE49-F238E27FC236}">
                <a16:creationId xmlns:a16="http://schemas.microsoft.com/office/drawing/2014/main" xmlns="" id="{6C8F2F96-FA1F-4AFA-88D4-C456A3943953}"/>
              </a:ext>
            </a:extLst>
          </p:cNvPr>
          <p:cNvSpPr>
            <a:spLocks noGrp="1"/>
          </p:cNvSpPr>
          <p:nvPr>
            <p:ph type="sldNum" sz="quarter" idx="12"/>
          </p:nvPr>
        </p:nvSpPr>
        <p:spPr/>
        <p:txBody>
          <a:bodyPr/>
          <a:lstStyle/>
          <a:p>
            <a:fld id="{91AF2B4D-6B12-4EDF-87BB-2B55CECB6611}" type="slidenum">
              <a:rPr lang="en-US" smtClean="0"/>
              <a:pPr/>
              <a:t>8</a:t>
            </a:fld>
            <a:endParaRPr lang="en-US"/>
          </a:p>
        </p:txBody>
      </p:sp>
      <p:pic>
        <p:nvPicPr>
          <p:cNvPr id="1026" name="Picture 2"/>
          <p:cNvPicPr>
            <a:picLocks noChangeAspect="1" noChangeArrowheads="1"/>
          </p:cNvPicPr>
          <p:nvPr/>
        </p:nvPicPr>
        <p:blipFill>
          <a:blip r:embed="rId2"/>
          <a:srcRect/>
          <a:stretch>
            <a:fillRect/>
          </a:stretch>
        </p:blipFill>
        <p:spPr bwMode="auto">
          <a:xfrm>
            <a:off x="6909796" y="1181152"/>
            <a:ext cx="1777004" cy="1762226"/>
          </a:xfrm>
          <a:prstGeom prst="rect">
            <a:avLst/>
          </a:prstGeom>
          <a:noFill/>
          <a:ln w="9525">
            <a:noFill/>
            <a:miter lim="800000"/>
            <a:headEnd/>
            <a:tailEnd/>
          </a:ln>
        </p:spPr>
      </p:pic>
      <p:pic>
        <p:nvPicPr>
          <p:cNvPr id="1028" name="Picture 4"/>
          <p:cNvPicPr>
            <a:picLocks noChangeAspect="1" noChangeArrowheads="1"/>
          </p:cNvPicPr>
          <p:nvPr/>
        </p:nvPicPr>
        <p:blipFill>
          <a:blip r:embed="rId3"/>
          <a:srcRect/>
          <a:stretch>
            <a:fillRect/>
          </a:stretch>
        </p:blipFill>
        <p:spPr bwMode="auto">
          <a:xfrm>
            <a:off x="2337881" y="3540799"/>
            <a:ext cx="1219200" cy="1219200"/>
          </a:xfrm>
          <a:prstGeom prst="rect">
            <a:avLst/>
          </a:prstGeom>
          <a:noFill/>
          <a:ln w="9525">
            <a:noFill/>
            <a:miter lim="800000"/>
            <a:headEnd/>
            <a:tailEnd/>
          </a:ln>
        </p:spPr>
      </p:pic>
      <p:pic>
        <p:nvPicPr>
          <p:cNvPr id="1029" name="Picture 5"/>
          <p:cNvPicPr>
            <a:picLocks noChangeAspect="1" noChangeArrowheads="1"/>
          </p:cNvPicPr>
          <p:nvPr/>
        </p:nvPicPr>
        <p:blipFill>
          <a:blip r:embed="rId4"/>
          <a:srcRect/>
          <a:stretch>
            <a:fillRect/>
          </a:stretch>
        </p:blipFill>
        <p:spPr bwMode="auto">
          <a:xfrm>
            <a:off x="5181600" y="3531071"/>
            <a:ext cx="1219200" cy="1219200"/>
          </a:xfrm>
          <a:prstGeom prst="rect">
            <a:avLst/>
          </a:prstGeom>
          <a:noFill/>
          <a:ln w="9525">
            <a:noFill/>
            <a:miter lim="800000"/>
            <a:headEnd/>
            <a:tailEnd/>
          </a:ln>
        </p:spPr>
      </p:pic>
      <p:pic>
        <p:nvPicPr>
          <p:cNvPr id="1032" name="Picture 8"/>
          <p:cNvPicPr>
            <a:picLocks noChangeAspect="1" noChangeArrowheads="1"/>
          </p:cNvPicPr>
          <p:nvPr/>
        </p:nvPicPr>
        <p:blipFill>
          <a:blip r:embed="rId5"/>
          <a:srcRect/>
          <a:stretch>
            <a:fillRect/>
          </a:stretch>
        </p:blipFill>
        <p:spPr bwMode="auto">
          <a:xfrm>
            <a:off x="3072859" y="1200151"/>
            <a:ext cx="2540000" cy="1308100"/>
          </a:xfrm>
          <a:prstGeom prst="rect">
            <a:avLst/>
          </a:prstGeom>
          <a:noFill/>
          <a:ln w="9525">
            <a:noFill/>
            <a:miter lim="800000"/>
            <a:headEnd/>
            <a:tailEnd/>
          </a:ln>
        </p:spPr>
      </p:pic>
      <p:pic>
        <p:nvPicPr>
          <p:cNvPr id="3075" name="Picture 3"/>
          <p:cNvPicPr>
            <a:picLocks noChangeAspect="1" noChangeArrowheads="1"/>
          </p:cNvPicPr>
          <p:nvPr/>
        </p:nvPicPr>
        <p:blipFill>
          <a:blip r:embed="rId6"/>
          <a:srcRect/>
          <a:stretch>
            <a:fillRect/>
          </a:stretch>
        </p:blipFill>
        <p:spPr bwMode="auto">
          <a:xfrm>
            <a:off x="2419432" y="3572808"/>
            <a:ext cx="1270000" cy="1130300"/>
          </a:xfrm>
          <a:prstGeom prst="rect">
            <a:avLst/>
          </a:prstGeom>
          <a:noFill/>
          <a:ln w="9525">
            <a:noFill/>
            <a:miter lim="800000"/>
            <a:headEnd/>
            <a:tailEnd/>
          </a:ln>
        </p:spPr>
      </p:pic>
      <p:pic>
        <p:nvPicPr>
          <p:cNvPr id="3079" name="Picture 7"/>
          <p:cNvPicPr>
            <a:picLocks noChangeAspect="1" noChangeArrowheads="1"/>
          </p:cNvPicPr>
          <p:nvPr/>
        </p:nvPicPr>
        <p:blipFill>
          <a:blip r:embed="rId7"/>
          <a:srcRect/>
          <a:stretch>
            <a:fillRect/>
          </a:stretch>
        </p:blipFill>
        <p:spPr bwMode="auto">
          <a:xfrm>
            <a:off x="4274800" y="3578346"/>
            <a:ext cx="2540000" cy="1041400"/>
          </a:xfrm>
          <a:prstGeom prst="rect">
            <a:avLst/>
          </a:prstGeom>
          <a:noFill/>
          <a:ln w="9525">
            <a:noFill/>
            <a:miter lim="800000"/>
            <a:headEnd/>
            <a:tailEnd/>
          </a:ln>
        </p:spPr>
      </p:pic>
    </p:spTree>
    <p:extLst>
      <p:ext uri="{BB962C8B-B14F-4D97-AF65-F5344CB8AC3E}">
        <p14:creationId xmlns:p14="http://schemas.microsoft.com/office/powerpoint/2010/main" xmlns="" val="6627903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CD48563-23F2-4946-9275-4E1494B9FF99}"/>
              </a:ext>
            </a:extLst>
          </p:cNvPr>
          <p:cNvSpPr>
            <a:spLocks noGrp="1"/>
          </p:cNvSpPr>
          <p:nvPr>
            <p:ph type="title"/>
          </p:nvPr>
        </p:nvSpPr>
        <p:spPr/>
        <p:txBody>
          <a:bodyPr/>
          <a:lstStyle/>
          <a:p>
            <a:r>
              <a:rPr lang="en-US" dirty="0"/>
              <a:t>POLL</a:t>
            </a:r>
          </a:p>
        </p:txBody>
      </p:sp>
      <p:sp>
        <p:nvSpPr>
          <p:cNvPr id="3" name="Content Placeholder 2">
            <a:extLst>
              <a:ext uri="{FF2B5EF4-FFF2-40B4-BE49-F238E27FC236}">
                <a16:creationId xmlns:a16="http://schemas.microsoft.com/office/drawing/2014/main" xmlns="" id="{0F1AD5BE-D604-45C8-92BA-5E594CA32098}"/>
              </a:ext>
            </a:extLst>
          </p:cNvPr>
          <p:cNvSpPr>
            <a:spLocks noGrp="1"/>
          </p:cNvSpPr>
          <p:nvPr>
            <p:ph idx="1"/>
          </p:nvPr>
        </p:nvSpPr>
        <p:spPr/>
        <p:txBody>
          <a:bodyPr/>
          <a:lstStyle/>
          <a:p>
            <a:pPr marL="0" indent="0">
              <a:buNone/>
            </a:pPr>
            <a:r>
              <a:rPr lang="en-US" dirty="0" smtClean="0"/>
              <a:t>So what type of animal lover are you? </a:t>
            </a:r>
            <a:r>
              <a:rPr lang="en-US" dirty="0" smtClean="0">
                <a:sym typeface="Wingdings" pitchFamily="2" charset="2"/>
              </a:rPr>
              <a:t></a:t>
            </a:r>
            <a:endParaRPr lang="en-US" dirty="0"/>
          </a:p>
          <a:p>
            <a:pPr marL="0" indent="0">
              <a:buNone/>
            </a:pPr>
            <a:endParaRPr lang="en-US" dirty="0"/>
          </a:p>
          <a:p>
            <a:pPr marL="342900" indent="-342900">
              <a:buAutoNum type="alphaLcPeriod"/>
            </a:pPr>
            <a:r>
              <a:rPr lang="en-US" dirty="0" smtClean="0"/>
              <a:t>Dog lover!</a:t>
            </a:r>
            <a:endParaRPr lang="en-US" dirty="0"/>
          </a:p>
          <a:p>
            <a:pPr marL="342900" indent="-342900">
              <a:buFont typeface="Wingdings" charset="2"/>
              <a:buAutoNum type="alphaLcPeriod"/>
            </a:pPr>
            <a:r>
              <a:rPr lang="en-US" dirty="0" smtClean="0"/>
              <a:t>Cats for the win!</a:t>
            </a:r>
            <a:endParaRPr lang="en-US" dirty="0"/>
          </a:p>
          <a:p>
            <a:pPr marL="342900" indent="-342900">
              <a:buAutoNum type="alphaLcPeriod"/>
            </a:pPr>
            <a:r>
              <a:rPr lang="en-US" dirty="0" smtClean="0"/>
              <a:t>I want to hug them all!</a:t>
            </a:r>
          </a:p>
          <a:p>
            <a:pPr marL="342900" indent="-342900">
              <a:buAutoNum type="alphaLcPeriod"/>
            </a:pPr>
            <a:r>
              <a:rPr lang="en-US" dirty="0" smtClean="0"/>
              <a:t>Not really a fan of animals.</a:t>
            </a:r>
          </a:p>
          <a:p>
            <a:pPr marL="342900" indent="-342900">
              <a:buAutoNum type="alphaLcPeriod"/>
            </a:pPr>
            <a:r>
              <a:rPr lang="en-US" dirty="0" smtClean="0"/>
              <a:t>I can barely tolerate humans…</a:t>
            </a:r>
          </a:p>
          <a:p>
            <a:pPr marL="342900" indent="-342900">
              <a:buAutoNum type="alphaLcPeriod"/>
            </a:pPr>
            <a:endParaRPr lang="en-US" dirty="0"/>
          </a:p>
          <a:p>
            <a:pPr marL="342900" indent="-342900">
              <a:buAutoNum type="alphaLcPeriod"/>
            </a:pPr>
            <a:endParaRPr lang="en-US" dirty="0"/>
          </a:p>
        </p:txBody>
      </p:sp>
      <p:sp>
        <p:nvSpPr>
          <p:cNvPr id="4" name="Slide Number Placeholder 3">
            <a:extLst>
              <a:ext uri="{FF2B5EF4-FFF2-40B4-BE49-F238E27FC236}">
                <a16:creationId xmlns:a16="http://schemas.microsoft.com/office/drawing/2014/main" xmlns="" id="{9FDA8AA7-C155-42A4-9D19-44A7CDC38848}"/>
              </a:ext>
            </a:extLst>
          </p:cNvPr>
          <p:cNvSpPr>
            <a:spLocks noGrp="1"/>
          </p:cNvSpPr>
          <p:nvPr>
            <p:ph type="sldNum" sz="quarter" idx="12"/>
          </p:nvPr>
        </p:nvSpPr>
        <p:spPr/>
        <p:txBody>
          <a:bodyPr/>
          <a:lstStyle/>
          <a:p>
            <a:fld id="{2066355A-084C-D24E-9AD2-7E4FC41EA627}" type="slidenum">
              <a:rPr lang="en-US" smtClean="0"/>
              <a:pPr/>
              <a:t>9</a:t>
            </a:fld>
            <a:endParaRPr lang="en-US" dirty="0"/>
          </a:p>
        </p:txBody>
      </p:sp>
    </p:spTree>
    <p:extLst>
      <p:ext uri="{BB962C8B-B14F-4D97-AF65-F5344CB8AC3E}">
        <p14:creationId xmlns:p14="http://schemas.microsoft.com/office/powerpoint/2010/main" xmlns="" val="3082910259"/>
      </p:ext>
    </p:extLst>
  </p:cSld>
  <p:clrMapOvr>
    <a:masterClrMapping/>
  </p:clrMapOvr>
</p:sld>
</file>

<file path=ppt/theme/theme1.xml><?xml version="1.0" encoding="utf-8"?>
<a:theme xmlns:a="http://schemas.openxmlformats.org/drawingml/2006/main" name="Office Theme">
  <a:themeElements>
    <a:clrScheme name="CompTIA Colors">
      <a:dk1>
        <a:sysClr val="windowText" lastClr="000000"/>
      </a:dk1>
      <a:lt1>
        <a:sysClr val="window" lastClr="FFFFFF"/>
      </a:lt1>
      <a:dk2>
        <a:srgbClr val="36434D"/>
      </a:dk2>
      <a:lt2>
        <a:srgbClr val="EEECE1"/>
      </a:lt2>
      <a:accent1>
        <a:srgbClr val="E01921"/>
      </a:accent1>
      <a:accent2>
        <a:srgbClr val="EC742A"/>
      </a:accent2>
      <a:accent3>
        <a:srgbClr val="F8A721"/>
      </a:accent3>
      <a:accent4>
        <a:srgbClr val="B7D110"/>
      </a:accent4>
      <a:accent5>
        <a:srgbClr val="008ABD"/>
      </a:accent5>
      <a:accent6>
        <a:srgbClr val="7F4B9A"/>
      </a:accent6>
      <a:hlink>
        <a:srgbClr val="E2161A"/>
      </a:hlink>
      <a:folHlink>
        <a:srgbClr val="57606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E2161A"/>
        </a:solidFill>
        <a:ln>
          <a:noFill/>
        </a:ln>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dirty="0">
            <a:solidFill>
              <a:schemeClr val="bg1"/>
            </a:solidFill>
          </a:defRPr>
        </a:defPPr>
      </a:lstStyle>
      <a:style>
        <a:lnRef idx="1">
          <a:schemeClr val="accent1"/>
        </a:lnRef>
        <a:fillRef idx="3">
          <a:schemeClr val="accent1"/>
        </a:fillRef>
        <a:effectRef idx="2">
          <a:schemeClr val="accent1"/>
        </a:effectRef>
        <a:fontRef idx="minor">
          <a:schemeClr val="lt1"/>
        </a:fontRef>
      </a:style>
    </a:spDef>
    <a:lnDef>
      <a:spPr>
        <a:ln>
          <a:solidFill>
            <a:srgbClr val="69727B"/>
          </a:solidFill>
          <a:headEnd type="none"/>
          <a:tailEnd type="none" w="lg" len="lg"/>
        </a:ln>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Version xmlns="http://schemas.microsoft.com/sharepoint/v3/fields" xsi:nil="true"/>
    <_Status xmlns="http://schemas.microsoft.com/sharepoint/v3/fields">Not Started</_Statu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DE64AEEDD9B7A4D93545ACBE97D4615" ma:contentTypeVersion="2" ma:contentTypeDescription="Create a new document." ma:contentTypeScope="" ma:versionID="f49002b78e3a4a71b814eef46a983816">
  <xsd:schema xmlns:xsd="http://www.w3.org/2001/XMLSchema" xmlns:xs="http://www.w3.org/2001/XMLSchema" xmlns:p="http://schemas.microsoft.com/office/2006/metadata/properties" xmlns:ns2="http://schemas.microsoft.com/sharepoint/v3/fields" targetNamespace="http://schemas.microsoft.com/office/2006/metadata/properties" ma:root="true" ma:fieldsID="38f6db2dd0d9a0cf6a8dc37be32b365b" ns2:_="">
    <xsd:import namespace="http://schemas.microsoft.com/sharepoint/v3/fields"/>
    <xsd:element name="properties">
      <xsd:complexType>
        <xsd:sequence>
          <xsd:element name="documentManagement">
            <xsd:complexType>
              <xsd:all>
                <xsd:element ref="ns2:_Status" minOccurs="0"/>
                <xsd:element ref="ns2:_Vers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Status" ma:index="8" nillable="true" ma:displayName="Status" ma:default="Not Started" ma:internalName="_Status">
      <xsd:simpleType>
        <xsd:union memberTypes="dms:Text">
          <xsd:simpleType>
            <xsd:restriction base="dms:Choice">
              <xsd:enumeration value="Not Started"/>
              <xsd:enumeration value="Draft"/>
              <xsd:enumeration value="Reviewed"/>
              <xsd:enumeration value="Scheduled"/>
              <xsd:enumeration value="Published"/>
              <xsd:enumeration value="Final"/>
              <xsd:enumeration value="Expired"/>
            </xsd:restriction>
          </xsd:simpleType>
        </xsd:union>
      </xsd:simpleType>
    </xsd:element>
    <xsd:element name="_Version" ma:index="9" nillable="true" ma:displayName="Version" ma:internalName="_Version">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ma:displayName="Status"/>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B6F2769-7194-4217-93D3-3AF3A4742282}">
  <ds:schemaRefs>
    <ds:schemaRef ds:uri="http://schemas.microsoft.com/office/infopath/2007/PartnerControls"/>
    <ds:schemaRef ds:uri="http://purl.org/dc/elements/1.1/"/>
    <ds:schemaRef ds:uri="http://schemas.microsoft.com/office/2006/metadata/properties"/>
    <ds:schemaRef ds:uri="http://purl.org/dc/dcmitype/"/>
    <ds:schemaRef ds:uri="http://schemas.microsoft.com/sharepoint/v3/fields"/>
    <ds:schemaRef ds:uri="http://schemas.microsoft.com/office/2006/documentManagement/types"/>
    <ds:schemaRef ds:uri="http://www.w3.org/XML/1998/namespace"/>
    <ds:schemaRef ds:uri="http://schemas.openxmlformats.org/package/2006/metadata/core-properties"/>
    <ds:schemaRef ds:uri="http://purl.org/dc/terms/"/>
  </ds:schemaRefs>
</ds:datastoreItem>
</file>

<file path=customXml/itemProps2.xml><?xml version="1.0" encoding="utf-8"?>
<ds:datastoreItem xmlns:ds="http://schemas.openxmlformats.org/officeDocument/2006/customXml" ds:itemID="{87D2A1B0-FF3E-4009-940D-AED0EB70AA20}">
  <ds:schemaRefs>
    <ds:schemaRef ds:uri="http://schemas.microsoft.com/sharepoint/v3/contenttype/forms"/>
  </ds:schemaRefs>
</ds:datastoreItem>
</file>

<file path=customXml/itemProps3.xml><?xml version="1.0" encoding="utf-8"?>
<ds:datastoreItem xmlns:ds="http://schemas.openxmlformats.org/officeDocument/2006/customXml" ds:itemID="{E4214858-785C-42F7-BE66-6D0E79395FC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field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FNEMasterTemplateForThemePreview.pptx</Template>
  <TotalTime>3531</TotalTime>
  <Words>2309</Words>
  <Application>Microsoft Office PowerPoint</Application>
  <PresentationFormat>On-screen Show (16:9)</PresentationFormat>
  <Paragraphs>331</Paragraphs>
  <Slides>40</Slides>
  <Notes>4</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Office Theme</vt:lpstr>
      <vt:lpstr>Slide 1</vt:lpstr>
      <vt:lpstr>Housekeeping</vt:lpstr>
      <vt:lpstr>Take Control of Your Console</vt:lpstr>
      <vt:lpstr>Welcome to the Train-the-Trainer Series</vt:lpstr>
      <vt:lpstr>Agenda</vt:lpstr>
      <vt:lpstr>Slide 6</vt:lpstr>
      <vt:lpstr>Slide 7</vt:lpstr>
      <vt:lpstr>Welcome</vt:lpstr>
      <vt:lpstr>POLL</vt:lpstr>
      <vt:lpstr>POLL</vt:lpstr>
      <vt:lpstr>POLL</vt:lpstr>
      <vt:lpstr>POLL – ANSWER SLIDE</vt:lpstr>
      <vt:lpstr>POLL</vt:lpstr>
      <vt:lpstr>POLL – ANSWER SLIDE</vt:lpstr>
      <vt:lpstr>POLL</vt:lpstr>
      <vt:lpstr>POLL</vt:lpstr>
      <vt:lpstr>Information Gathering– Domain 2.1</vt:lpstr>
      <vt:lpstr>Information Gathering– Domain 2.1</vt:lpstr>
      <vt:lpstr>Information Gathering– Domain 2.1</vt:lpstr>
      <vt:lpstr>Chat Question</vt:lpstr>
      <vt:lpstr>DEMO</vt:lpstr>
      <vt:lpstr>Demo – Basic Command Reference</vt:lpstr>
      <vt:lpstr>Information Gathering– Domain 2.1</vt:lpstr>
      <vt:lpstr>Information Gathering– Domain 2.1</vt:lpstr>
      <vt:lpstr>DEMO</vt:lpstr>
      <vt:lpstr>Demo – Basic Reference</vt:lpstr>
      <vt:lpstr>Information Gathering– Domain 2.1</vt:lpstr>
      <vt:lpstr>Information Gathering– Domain 2.1</vt:lpstr>
      <vt:lpstr>Chat Question</vt:lpstr>
      <vt:lpstr>Information Gathering– Domain 2.2</vt:lpstr>
      <vt:lpstr>Information Gathering– Domain 2.2</vt:lpstr>
      <vt:lpstr>DEMO</vt:lpstr>
      <vt:lpstr>Demo – Basic Command Reference</vt:lpstr>
      <vt:lpstr>Demo – Basic Reference</vt:lpstr>
      <vt:lpstr>Information Gathering– Domain 2.2</vt:lpstr>
      <vt:lpstr>Information Gathering– Domain 2.2</vt:lpstr>
      <vt:lpstr>Chat Question</vt:lpstr>
      <vt:lpstr>Homework for next class!</vt:lpstr>
      <vt:lpstr>Next Class!</vt:lpstr>
      <vt:lpstr>Discussion time: Please type your questions in chat</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FileNewTemplate</dc:title>
  <dc:creator>Diana</dc:creator>
  <cp:lastModifiedBy>Lee</cp:lastModifiedBy>
  <cp:revision>231</cp:revision>
  <cp:lastPrinted>2013-07-30T16:42:49Z</cp:lastPrinted>
  <dcterms:created xsi:type="dcterms:W3CDTF">2010-04-12T23:12:02Z</dcterms:created>
  <dcterms:modified xsi:type="dcterms:W3CDTF">2018-06-13T03:35:45Z</dcterms:modified>
  <cp:contentStatus>Draft</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0x0101000DE64AEEDD9B7A4D93545ACBE97D4615</vt:lpwstr>
  </property>
</Properties>
</file>