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_rels/data1.xml.rels" ContentType="application/vnd.openxmlformats-package.relationships+xml"/>
  <Override PartName="/ppt/diagrams/_rels/drawing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media/image45.png" ContentType="image/png"/>
  <Override PartName="/ppt/media/image1.wmf" ContentType="image/x-wmf"/>
  <Override PartName="/ppt/media/image46.png" ContentType="image/png"/>
  <Override PartName="/ppt/media/OOXDiagramDataRels1_4.png" ContentType="image/png"/>
  <Override PartName="/ppt/media/image2.wmf" ContentType="image/x-wmf"/>
  <Override PartName="/ppt/media/image3.png" ContentType="image/png"/>
  <Override PartName="/ppt/media/image15.wmf" ContentType="image/x-wmf"/>
  <Override PartName="/ppt/media/image4.png" ContentType="image/png"/>
  <Override PartName="/ppt/media/image70.png" ContentType="image/png"/>
  <Override PartName="/ppt/media/image72.png" ContentType="image/png"/>
  <Override PartName="/ppt/media/image6.png" ContentType="image/png"/>
  <Override PartName="/ppt/media/image5.wmf" ContentType="image/x-wmf"/>
  <Override PartName="/ppt/media/OOXDiagramDrawingRels1_3.svg" ContentType="image/svg"/>
  <Override PartName="/ppt/media/image49.png" ContentType="image/png"/>
  <Override PartName="/ppt/media/image61.png" ContentType="image/png"/>
  <Override PartName="/ppt/media/image7.wmf" ContentType="image/x-wmf"/>
  <Override PartName="/ppt/media/OOXDiagramDrawingRels1_5.svg" ContentType="image/svg"/>
  <Override PartName="/ppt/media/image75.png" ContentType="image/png"/>
  <Override PartName="/ppt/media/image9.png" ContentType="image/png"/>
  <Override PartName="/ppt/media/image8.wmf" ContentType="image/x-wmf"/>
  <Override PartName="/ppt/media/image10.wmf" ContentType="image/x-wmf"/>
  <Override PartName="/ppt/media/OOXDiagramDataRels1_5.svg" ContentType="image/svg"/>
  <Override PartName="/ppt/media/image11.png" ContentType="image/png"/>
  <Override PartName="/ppt/media/image12.wmf" ContentType="image/x-wmf"/>
  <Override PartName="/ppt/media/image28.jpeg" ContentType="image/jpeg"/>
  <Override PartName="/ppt/media/OOXDiagramDataRels1_7.svg" ContentType="image/svg"/>
  <Override PartName="/ppt/media/image13.wmf" ContentType="image/x-wmf"/>
  <Override PartName="/ppt/media/image14.png" ContentType="image/png"/>
  <Override PartName="/ppt/media/image16.png" ContentType="image/png"/>
  <Override PartName="/ppt/media/image17.png" ContentType="image/png"/>
  <Override PartName="/ppt/media/image18.wmf" ContentType="image/x-wmf"/>
  <Override PartName="/ppt/media/image19.wmf" ContentType="image/x-wmf"/>
  <Override PartName="/ppt/media/image20.png" ContentType="image/png"/>
  <Override PartName="/ppt/media/image21.wmf" ContentType="image/x-wmf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jpeg" ContentType="image/jpeg"/>
  <Override PartName="/ppt/media/OOXDiagramDrawingRels1_1.svg" ContentType="image/svg"/>
  <Override PartName="/ppt/media/image47.png" ContentType="image/png"/>
  <Override PartName="/ppt/media/OOXDiagramDataRels1_0.png" ContentType="image/png"/>
  <Override PartName="/ppt/media/image42.png" ContentType="image/png"/>
  <Override PartName="/ppt/media/OOXDiagramDataRels1_1.svg" ContentType="image/svg"/>
  <Override PartName="/ppt/media/OOXDiagramDataRels1_2.png" ContentType="image/png"/>
  <Override PartName="/ppt/media/image44.png" ContentType="image/png"/>
  <Override PartName="/ppt/media/OOXDiagramDataRels1_3.svg" ContentType="image/svg"/>
  <Override PartName="/ppt/media/OOXDiagramDataRels1_6.png" ContentType="image/png"/>
  <Override PartName="/ppt/media/image48.png" ContentType="image/png"/>
  <Override PartName="/ppt/media/OOXDiagramDrawingRels1_0.png" ContentType="image/png"/>
  <Override PartName="/ppt/media/image38.png" ContentType="image/png"/>
  <Override PartName="/ppt/media/OOXDiagramDrawingRels1_2.png" ContentType="image/png"/>
  <Override PartName="/ppt/media/OOXDiagramDrawingRels1_4.png" ContentType="image/png"/>
  <Override PartName="/ppt/media/image32.jpeg" ContentType="image/jpeg"/>
  <Override PartName="/ppt/media/OOXDiagramDrawingRels1_6.png" ContentType="image/png"/>
  <Override PartName="/ppt/media/OOXDiagramDrawingRels1_7.svg" ContentType="image/svg"/>
  <Override PartName="/ppt/media/image29.png" ContentType="image/png"/>
  <Override PartName="/ppt/media/image30.png" ContentType="image/png"/>
  <Override PartName="/ppt/media/image41.jpeg" ContentType="image/jpeg"/>
  <Override PartName="/ppt/media/image31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3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jpeg" ContentType="image/jpeg"/>
  <Override PartName="/ppt/media/image54.png" ContentType="image/png"/>
  <Override PartName="/ppt/media/image55.png" ContentType="image/png"/>
  <Override PartName="/ppt/media/image56.jpeg" ContentType="image/jpeg"/>
  <Override PartName="/ppt/media/image57.png" ContentType="image/png"/>
  <Override PartName="/ppt/media/image58.png" ContentType="image/png"/>
  <Override PartName="/ppt/media/image59.jpeg" ContentType="image/jpeg"/>
  <Override PartName="/ppt/media/image60.png" ContentType="image/png"/>
  <Override PartName="/ppt/media/image62.jpeg" ContentType="image/jpe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71.png" ContentType="image/png"/>
  <Override PartName="/ppt/media/image73.png" ContentType="image/png"/>
  <Override PartName="/ppt/media/image74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79.jpeg" ContentType="image/jpeg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3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<Relationship Id="rId58" Type="http://schemas.openxmlformats.org/officeDocument/2006/relationships/slide" Target="slides/slide43.xml"/><Relationship Id="rId59" Type="http://schemas.openxmlformats.org/officeDocument/2006/relationships/slide" Target="slides/slide44.xml"/><Relationship Id="rId60" Type="http://schemas.openxmlformats.org/officeDocument/2006/relationships/slide" Target="slides/slide45.xml"/>
</Relationships>
</file>

<file path=ppt/diagrams/_rels/data1.xml.rels><?xml version="1.0" encoding="UTF-8"?>
<Relationships xmlns="http://schemas.openxmlformats.org/package/2006/relationships"><Relationship Id="rId1" Type="http://schemas.openxmlformats.org/officeDocument/2006/relationships/image" Target="../media/OOXDiagramDataRels1_0.png"/><Relationship Id="rId2" Type="http://schemas.openxmlformats.org/officeDocument/2006/relationships/image" Target="../media/OOXDiagramDataRels1_1.svg"/><Relationship Id="rId3" Type="http://schemas.openxmlformats.org/officeDocument/2006/relationships/image" Target="../media/OOXDiagramDataRels1_2.png"/><Relationship Id="rId4" Type="http://schemas.openxmlformats.org/officeDocument/2006/relationships/image" Target="../media/OOXDiagramDataRels1_3.svg"/><Relationship Id="rId5" Type="http://schemas.openxmlformats.org/officeDocument/2006/relationships/image" Target="../media/OOXDiagramDataRels1_4.png"/><Relationship Id="rId6" Type="http://schemas.openxmlformats.org/officeDocument/2006/relationships/image" Target="../media/OOXDiagramDataRels1_5.svg"/><Relationship Id="rId7" Type="http://schemas.openxmlformats.org/officeDocument/2006/relationships/image" Target="../media/OOXDiagramDataRels1_6.png"/><Relationship Id="rId8" Type="http://schemas.openxmlformats.org/officeDocument/2006/relationships/image" Target="../media/OOXDiagramDataRels1_7.svg"/>
</Relationships>
</file>

<file path=ppt/diagrams/_rels/drawing1.xml.rels><?xml version="1.0" encoding="UTF-8"?>
<Relationships xmlns="http://schemas.openxmlformats.org/package/2006/relationships"><Relationship Id="rId1" Type="http://schemas.openxmlformats.org/officeDocument/2006/relationships/image" Target="../media/OOXDiagramDrawingRels1_0.png"/><Relationship Id="rId2" Type="http://schemas.openxmlformats.org/officeDocument/2006/relationships/image" Target="../media/OOXDiagramDrawingRels1_1.svg"/><Relationship Id="rId3" Type="http://schemas.openxmlformats.org/officeDocument/2006/relationships/image" Target="../media/OOXDiagramDrawingRels1_2.png"/><Relationship Id="rId4" Type="http://schemas.openxmlformats.org/officeDocument/2006/relationships/image" Target="../media/OOXDiagramDrawingRels1_3.svg"/><Relationship Id="rId5" Type="http://schemas.openxmlformats.org/officeDocument/2006/relationships/image" Target="../media/OOXDiagramDrawingRels1_4.png"/><Relationship Id="rId6" Type="http://schemas.openxmlformats.org/officeDocument/2006/relationships/image" Target="../media/OOXDiagramDrawingRels1_5.svg"/><Relationship Id="rId7" Type="http://schemas.openxmlformats.org/officeDocument/2006/relationships/image" Target="../media/OOXDiagramDrawingRels1_6.png"/><Relationship Id="rId8" Type="http://schemas.openxmlformats.org/officeDocument/2006/relationships/image" Target="../media/OOXDiagramDrawingRels1_7.sv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ADD62-5BD1-4EA2-9255-A822C85022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C6893CB-ABFC-4F30-B5D8-836D978CC51E}">
      <dgm:prSet/>
      <dgm:spPr/>
      <dgm:t>
        <a:bodyPr/>
        <a:lstStyle/>
        <a:p>
          <a:r>
            <a:rPr lang="en-US"/>
            <a:t>Participate in all 12 sessions (live or on-demand) during the date range for the live series (January 18</a:t>
          </a:r>
          <a:r>
            <a:rPr lang="en-US" baseline="30000"/>
            <a:t>th</a:t>
          </a:r>
          <a:r>
            <a:rPr lang="en-US"/>
            <a:t> – March 17</a:t>
          </a:r>
          <a:r>
            <a:rPr lang="en-US" baseline="30000"/>
            <a:t>th</a:t>
          </a:r>
          <a:r>
            <a:rPr lang="en-US"/>
            <a:t>).</a:t>
          </a:r>
        </a:p>
      </dgm:t>
    </dgm:pt>
    <dgm:pt modelId="{28F24F4B-75EE-4C97-8429-8E1257C71A1B}" type="parTrans" cxnId="{B254F8A8-A068-4326-B3F8-20A3D82BBDA6}">
      <dgm:prSet/>
      <dgm:spPr/>
      <dgm:t>
        <a:bodyPr/>
        <a:lstStyle/>
        <a:p>
          <a:endParaRPr lang="en-US"/>
        </a:p>
      </dgm:t>
    </dgm:pt>
    <dgm:pt modelId="{E25811F7-50AA-4D9E-9032-832A41164885}" type="sibTrans" cxnId="{B254F8A8-A068-4326-B3F8-20A3D82BBDA6}">
      <dgm:prSet/>
      <dgm:spPr/>
      <dgm:t>
        <a:bodyPr/>
        <a:lstStyle/>
        <a:p>
          <a:endParaRPr lang="en-US"/>
        </a:p>
      </dgm:t>
    </dgm:pt>
    <dgm:pt modelId="{CB048D75-F719-48D3-BBAE-3344C1EB0D1F}">
      <dgm:prSet/>
      <dgm:spPr/>
      <dgm:t>
        <a:bodyPr/>
        <a:lstStyle/>
        <a:p>
          <a:r>
            <a:rPr lang="en-US"/>
            <a:t>Be an active member of CIN through engagement in the community.</a:t>
          </a:r>
        </a:p>
      </dgm:t>
    </dgm:pt>
    <dgm:pt modelId="{D8556A88-8153-490D-ADC7-F61A38DEB10B}" type="parTrans" cxnId="{49AFDE99-6549-41FF-A557-0A846F0B4C48}">
      <dgm:prSet/>
      <dgm:spPr/>
      <dgm:t>
        <a:bodyPr/>
        <a:lstStyle/>
        <a:p>
          <a:endParaRPr lang="en-US"/>
        </a:p>
      </dgm:t>
    </dgm:pt>
    <dgm:pt modelId="{60179D5D-7A0F-41EA-A1EF-E104A0064762}" type="sibTrans" cxnId="{49AFDE99-6549-41FF-A557-0A846F0B4C48}">
      <dgm:prSet/>
      <dgm:spPr/>
      <dgm:t>
        <a:bodyPr/>
        <a:lstStyle/>
        <a:p>
          <a:endParaRPr lang="en-US"/>
        </a:p>
      </dgm:t>
    </dgm:pt>
    <dgm:pt modelId="{EFF868EF-1CE5-4E71-8194-ACF84552629D}">
      <dgm:prSet/>
      <dgm:spPr/>
      <dgm:t>
        <a:bodyPr/>
        <a:lstStyle/>
        <a:p>
          <a:r>
            <a:rPr lang="en-US"/>
            <a:t>Be involved with a CompTIA training partner or an independent instructor teaching CompTIA certifications. </a:t>
          </a:r>
        </a:p>
      </dgm:t>
    </dgm:pt>
    <dgm:pt modelId="{2A11359D-41E8-41A2-BE19-6A6F1AC37E1B}" type="parTrans" cxnId="{7C4E6252-7070-4132-A7C1-6983A5FE2F09}">
      <dgm:prSet/>
      <dgm:spPr/>
      <dgm:t>
        <a:bodyPr/>
        <a:lstStyle/>
        <a:p>
          <a:endParaRPr lang="en-US"/>
        </a:p>
      </dgm:t>
    </dgm:pt>
    <dgm:pt modelId="{B44AFF10-9D3F-478B-AD1B-D401E6E955C5}" type="sibTrans" cxnId="{7C4E6252-7070-4132-A7C1-6983A5FE2F09}">
      <dgm:prSet/>
      <dgm:spPr/>
      <dgm:t>
        <a:bodyPr/>
        <a:lstStyle/>
        <a:p>
          <a:endParaRPr lang="en-US"/>
        </a:p>
      </dgm:t>
    </dgm:pt>
    <dgm:pt modelId="{A498E61C-7F2B-4E5E-A8FB-48299BDB2161}">
      <dgm:prSet/>
      <dgm:spPr/>
      <dgm:t>
        <a:bodyPr/>
        <a:lstStyle/>
        <a:p>
          <a:r>
            <a:rPr lang="en-US"/>
            <a:t>For questions or clarifications talk with your CompTIA Business Development Manager.</a:t>
          </a:r>
        </a:p>
      </dgm:t>
    </dgm:pt>
    <dgm:pt modelId="{88034172-2357-4D52-956C-B4C45C0FF1A8}" type="parTrans" cxnId="{D75E64A7-53E0-4FE6-AD13-84BC04A6F118}">
      <dgm:prSet/>
      <dgm:spPr/>
      <dgm:t>
        <a:bodyPr/>
        <a:lstStyle/>
        <a:p>
          <a:endParaRPr lang="en-US"/>
        </a:p>
      </dgm:t>
    </dgm:pt>
    <dgm:pt modelId="{BA1C398D-D1F6-4663-B5EB-B4C5E227A1D8}" type="sibTrans" cxnId="{D75E64A7-53E0-4FE6-AD13-84BC04A6F118}">
      <dgm:prSet/>
      <dgm:spPr/>
      <dgm:t>
        <a:bodyPr/>
        <a:lstStyle/>
        <a:p>
          <a:endParaRPr lang="en-US"/>
        </a:p>
      </dgm:t>
    </dgm:pt>
    <dgm:pt modelId="{D6C69A77-B30E-4547-849E-0E58E4FCE546}" type="pres">
      <dgm:prSet presAssocID="{538ADD62-5BD1-4EA2-9255-A822C85022B2}" presName="root" presStyleCnt="0">
        <dgm:presLayoutVars>
          <dgm:dir/>
          <dgm:resizeHandles val="exact"/>
        </dgm:presLayoutVars>
      </dgm:prSet>
      <dgm:spPr/>
    </dgm:pt>
    <dgm:pt modelId="{31571DA8-32A6-4210-AACD-74396EDF9059}" type="pres">
      <dgm:prSet presAssocID="{EC6893CB-ABFC-4F30-B5D8-836D978CC51E}" presName="compNode" presStyleCnt="0"/>
      <dgm:spPr/>
    </dgm:pt>
    <dgm:pt modelId="{9256AC6C-95E6-46E2-8A31-B48605629AAF}" type="pres">
      <dgm:prSet presAssocID="{EC6893CB-ABFC-4F30-B5D8-836D978CC51E}" presName="bgRect" presStyleLbl="bgShp" presStyleIdx="0" presStyleCnt="4"/>
      <dgm:spPr/>
    </dgm:pt>
    <dgm:pt modelId="{D57FA187-C9C1-4936-95E4-B6A1E0C30701}" type="pres">
      <dgm:prSet presAssocID="{EC6893CB-ABFC-4F30-B5D8-836D978CC51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0A7CEAA2-6748-49C4-A7CC-88EE699D910B}" type="pres">
      <dgm:prSet presAssocID="{EC6893CB-ABFC-4F30-B5D8-836D978CC51E}" presName="spaceRect" presStyleCnt="0"/>
      <dgm:spPr/>
    </dgm:pt>
    <dgm:pt modelId="{B718947C-C132-4256-AEE7-9B32849C4510}" type="pres">
      <dgm:prSet presAssocID="{EC6893CB-ABFC-4F30-B5D8-836D978CC51E}" presName="parTx" presStyleLbl="revTx" presStyleIdx="0" presStyleCnt="4">
        <dgm:presLayoutVars>
          <dgm:chMax val="0"/>
          <dgm:chPref val="0"/>
        </dgm:presLayoutVars>
      </dgm:prSet>
      <dgm:spPr/>
    </dgm:pt>
    <dgm:pt modelId="{44561D5D-41BD-4D75-9BCE-E04C8131CD8D}" type="pres">
      <dgm:prSet presAssocID="{E25811F7-50AA-4D9E-9032-832A41164885}" presName="sibTrans" presStyleCnt="0"/>
      <dgm:spPr/>
    </dgm:pt>
    <dgm:pt modelId="{F61E78CC-AA91-4195-A49F-A4551E293C72}" type="pres">
      <dgm:prSet presAssocID="{CB048D75-F719-48D3-BBAE-3344C1EB0D1F}" presName="compNode" presStyleCnt="0"/>
      <dgm:spPr/>
    </dgm:pt>
    <dgm:pt modelId="{456D64DD-6FC2-409E-9D54-CE843FEEA299}" type="pres">
      <dgm:prSet presAssocID="{CB048D75-F719-48D3-BBAE-3344C1EB0D1F}" presName="bgRect" presStyleLbl="bgShp" presStyleIdx="1" presStyleCnt="4"/>
      <dgm:spPr/>
    </dgm:pt>
    <dgm:pt modelId="{9A6D34F1-9881-4AB4-A354-8173040593BD}" type="pres">
      <dgm:prSet presAssocID="{CB048D75-F719-48D3-BBAE-3344C1EB0D1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2E50194B-36E1-4858-9662-61D2E3D3B831}" type="pres">
      <dgm:prSet presAssocID="{CB048D75-F719-48D3-BBAE-3344C1EB0D1F}" presName="spaceRect" presStyleCnt="0"/>
      <dgm:spPr/>
    </dgm:pt>
    <dgm:pt modelId="{AA6E77C4-7F39-444D-8642-71AF5EF71B49}" type="pres">
      <dgm:prSet presAssocID="{CB048D75-F719-48D3-BBAE-3344C1EB0D1F}" presName="parTx" presStyleLbl="revTx" presStyleIdx="1" presStyleCnt="4">
        <dgm:presLayoutVars>
          <dgm:chMax val="0"/>
          <dgm:chPref val="0"/>
        </dgm:presLayoutVars>
      </dgm:prSet>
      <dgm:spPr/>
    </dgm:pt>
    <dgm:pt modelId="{8FD950DD-09D0-42E3-90E2-E11A8C013B5D}" type="pres">
      <dgm:prSet presAssocID="{60179D5D-7A0F-41EA-A1EF-E104A0064762}" presName="sibTrans" presStyleCnt="0"/>
      <dgm:spPr/>
    </dgm:pt>
    <dgm:pt modelId="{948968F4-68E8-4FBD-9690-F3B349C55FE0}" type="pres">
      <dgm:prSet presAssocID="{EFF868EF-1CE5-4E71-8194-ACF84552629D}" presName="compNode" presStyleCnt="0"/>
      <dgm:spPr/>
    </dgm:pt>
    <dgm:pt modelId="{4CB476E7-EE60-475F-B677-0D1651394DED}" type="pres">
      <dgm:prSet presAssocID="{EFF868EF-1CE5-4E71-8194-ACF84552629D}" presName="bgRect" presStyleLbl="bgShp" presStyleIdx="2" presStyleCnt="4"/>
      <dgm:spPr/>
    </dgm:pt>
    <dgm:pt modelId="{EE7726B9-1EED-47B8-8273-9EE597E83F34}" type="pres">
      <dgm:prSet presAssocID="{EFF868EF-1CE5-4E71-8194-ACF84552629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D0A5719-D85C-4AFD-B4D9-A4DE4C19CA4D}" type="pres">
      <dgm:prSet presAssocID="{EFF868EF-1CE5-4E71-8194-ACF84552629D}" presName="spaceRect" presStyleCnt="0"/>
      <dgm:spPr/>
    </dgm:pt>
    <dgm:pt modelId="{48AC1532-FBF9-424C-AC55-0E606DDB0A7C}" type="pres">
      <dgm:prSet presAssocID="{EFF868EF-1CE5-4E71-8194-ACF84552629D}" presName="parTx" presStyleLbl="revTx" presStyleIdx="2" presStyleCnt="4">
        <dgm:presLayoutVars>
          <dgm:chMax val="0"/>
          <dgm:chPref val="0"/>
        </dgm:presLayoutVars>
      </dgm:prSet>
      <dgm:spPr/>
    </dgm:pt>
    <dgm:pt modelId="{42189ACA-9A2F-4DA7-9E94-5F641E22CCE3}" type="pres">
      <dgm:prSet presAssocID="{B44AFF10-9D3F-478B-AD1B-D401E6E955C5}" presName="sibTrans" presStyleCnt="0"/>
      <dgm:spPr/>
    </dgm:pt>
    <dgm:pt modelId="{99E2BE82-9D64-4557-AA03-582454DA7757}" type="pres">
      <dgm:prSet presAssocID="{A498E61C-7F2B-4E5E-A8FB-48299BDB2161}" presName="compNode" presStyleCnt="0"/>
      <dgm:spPr/>
    </dgm:pt>
    <dgm:pt modelId="{38A288C1-A5D2-4563-B6A2-3BFF92CE55C1}" type="pres">
      <dgm:prSet presAssocID="{A498E61C-7F2B-4E5E-A8FB-48299BDB2161}" presName="bgRect" presStyleLbl="bgShp" presStyleIdx="3" presStyleCnt="4"/>
      <dgm:spPr/>
    </dgm:pt>
    <dgm:pt modelId="{422D9DE6-936B-4FE3-AD36-30BC5235688A}" type="pres">
      <dgm:prSet presAssocID="{A498E61C-7F2B-4E5E-A8FB-48299BDB216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C413CF3F-3B03-4786-B583-1D1F050EC4A2}" type="pres">
      <dgm:prSet presAssocID="{A498E61C-7F2B-4E5E-A8FB-48299BDB2161}" presName="spaceRect" presStyleCnt="0"/>
      <dgm:spPr/>
    </dgm:pt>
    <dgm:pt modelId="{B317C8D6-C947-49A7-B58D-D949886F1F79}" type="pres">
      <dgm:prSet presAssocID="{A498E61C-7F2B-4E5E-A8FB-48299BDB216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3363407-0BAB-48EF-B2EA-1721FE9C2A7F}" type="presOf" srcId="{CB048D75-F719-48D3-BBAE-3344C1EB0D1F}" destId="{AA6E77C4-7F39-444D-8642-71AF5EF71B49}" srcOrd="0" destOrd="0" presId="urn:microsoft.com/office/officeart/2018/2/layout/IconVerticalSolidList"/>
    <dgm:cxn modelId="{528FF942-6CF8-4EE0-BBDC-8DB1666705D5}" type="presOf" srcId="{EC6893CB-ABFC-4F30-B5D8-836D978CC51E}" destId="{B718947C-C132-4256-AEE7-9B32849C4510}" srcOrd="0" destOrd="0" presId="urn:microsoft.com/office/officeart/2018/2/layout/IconVerticalSolidList"/>
    <dgm:cxn modelId="{1D7DE969-EBDD-407E-AC85-195D29E20708}" type="presOf" srcId="{EFF868EF-1CE5-4E71-8194-ACF84552629D}" destId="{48AC1532-FBF9-424C-AC55-0E606DDB0A7C}" srcOrd="0" destOrd="0" presId="urn:microsoft.com/office/officeart/2018/2/layout/IconVerticalSolidList"/>
    <dgm:cxn modelId="{7C4E6252-7070-4132-A7C1-6983A5FE2F09}" srcId="{538ADD62-5BD1-4EA2-9255-A822C85022B2}" destId="{EFF868EF-1CE5-4E71-8194-ACF84552629D}" srcOrd="2" destOrd="0" parTransId="{2A11359D-41E8-41A2-BE19-6A6F1AC37E1B}" sibTransId="{B44AFF10-9D3F-478B-AD1B-D401E6E955C5}"/>
    <dgm:cxn modelId="{FBBFCA92-F989-4CD8-96CD-5A11D184A9F8}" type="presOf" srcId="{A498E61C-7F2B-4E5E-A8FB-48299BDB2161}" destId="{B317C8D6-C947-49A7-B58D-D949886F1F79}" srcOrd="0" destOrd="0" presId="urn:microsoft.com/office/officeart/2018/2/layout/IconVerticalSolidList"/>
    <dgm:cxn modelId="{49AFDE99-6549-41FF-A557-0A846F0B4C48}" srcId="{538ADD62-5BD1-4EA2-9255-A822C85022B2}" destId="{CB048D75-F719-48D3-BBAE-3344C1EB0D1F}" srcOrd="1" destOrd="0" parTransId="{D8556A88-8153-490D-ADC7-F61A38DEB10B}" sibTransId="{60179D5D-7A0F-41EA-A1EF-E104A0064762}"/>
    <dgm:cxn modelId="{D75E64A7-53E0-4FE6-AD13-84BC04A6F118}" srcId="{538ADD62-5BD1-4EA2-9255-A822C85022B2}" destId="{A498E61C-7F2B-4E5E-A8FB-48299BDB2161}" srcOrd="3" destOrd="0" parTransId="{88034172-2357-4D52-956C-B4C45C0FF1A8}" sibTransId="{BA1C398D-D1F6-4663-B5EB-B4C5E227A1D8}"/>
    <dgm:cxn modelId="{B254F8A8-A068-4326-B3F8-20A3D82BBDA6}" srcId="{538ADD62-5BD1-4EA2-9255-A822C85022B2}" destId="{EC6893CB-ABFC-4F30-B5D8-836D978CC51E}" srcOrd="0" destOrd="0" parTransId="{28F24F4B-75EE-4C97-8429-8E1257C71A1B}" sibTransId="{E25811F7-50AA-4D9E-9032-832A41164885}"/>
    <dgm:cxn modelId="{C32E01BD-4D32-4FA9-A863-CE92C109675F}" type="presOf" srcId="{538ADD62-5BD1-4EA2-9255-A822C85022B2}" destId="{D6C69A77-B30E-4547-849E-0E58E4FCE546}" srcOrd="0" destOrd="0" presId="urn:microsoft.com/office/officeart/2018/2/layout/IconVerticalSolidList"/>
    <dgm:cxn modelId="{C1D52F70-A049-4A9A-A36B-7BDC04B8407F}" type="presParOf" srcId="{D6C69A77-B30E-4547-849E-0E58E4FCE546}" destId="{31571DA8-32A6-4210-AACD-74396EDF9059}" srcOrd="0" destOrd="0" presId="urn:microsoft.com/office/officeart/2018/2/layout/IconVerticalSolidList"/>
    <dgm:cxn modelId="{7717BA1F-77D5-4166-B859-C16E1BA79A79}" type="presParOf" srcId="{31571DA8-32A6-4210-AACD-74396EDF9059}" destId="{9256AC6C-95E6-46E2-8A31-B48605629AAF}" srcOrd="0" destOrd="0" presId="urn:microsoft.com/office/officeart/2018/2/layout/IconVerticalSolidList"/>
    <dgm:cxn modelId="{9BED8FFD-C137-4B39-9E57-ABF380F1AC87}" type="presParOf" srcId="{31571DA8-32A6-4210-AACD-74396EDF9059}" destId="{D57FA187-C9C1-4936-95E4-B6A1E0C30701}" srcOrd="1" destOrd="0" presId="urn:microsoft.com/office/officeart/2018/2/layout/IconVerticalSolidList"/>
    <dgm:cxn modelId="{CD4EC320-92FB-4715-8848-FECB5AD27BDA}" type="presParOf" srcId="{31571DA8-32A6-4210-AACD-74396EDF9059}" destId="{0A7CEAA2-6748-49C4-A7CC-88EE699D910B}" srcOrd="2" destOrd="0" presId="urn:microsoft.com/office/officeart/2018/2/layout/IconVerticalSolidList"/>
    <dgm:cxn modelId="{DD831885-6E9A-4A5B-A7A4-644C1116E2AD}" type="presParOf" srcId="{31571DA8-32A6-4210-AACD-74396EDF9059}" destId="{B718947C-C132-4256-AEE7-9B32849C4510}" srcOrd="3" destOrd="0" presId="urn:microsoft.com/office/officeart/2018/2/layout/IconVerticalSolidList"/>
    <dgm:cxn modelId="{58FABBEB-DF73-48A1-A5BA-FFDF0B7E32A4}" type="presParOf" srcId="{D6C69A77-B30E-4547-849E-0E58E4FCE546}" destId="{44561D5D-41BD-4D75-9BCE-E04C8131CD8D}" srcOrd="1" destOrd="0" presId="urn:microsoft.com/office/officeart/2018/2/layout/IconVerticalSolidList"/>
    <dgm:cxn modelId="{358441AD-9CA7-48B1-93D7-E224D1985BFD}" type="presParOf" srcId="{D6C69A77-B30E-4547-849E-0E58E4FCE546}" destId="{F61E78CC-AA91-4195-A49F-A4551E293C72}" srcOrd="2" destOrd="0" presId="urn:microsoft.com/office/officeart/2018/2/layout/IconVerticalSolidList"/>
    <dgm:cxn modelId="{C32023A0-9633-499A-8340-EFD2B0FA1841}" type="presParOf" srcId="{F61E78CC-AA91-4195-A49F-A4551E293C72}" destId="{456D64DD-6FC2-409E-9D54-CE843FEEA299}" srcOrd="0" destOrd="0" presId="urn:microsoft.com/office/officeart/2018/2/layout/IconVerticalSolidList"/>
    <dgm:cxn modelId="{BB9665CB-43DC-4BB5-A7ED-32F61C183E42}" type="presParOf" srcId="{F61E78CC-AA91-4195-A49F-A4551E293C72}" destId="{9A6D34F1-9881-4AB4-A354-8173040593BD}" srcOrd="1" destOrd="0" presId="urn:microsoft.com/office/officeart/2018/2/layout/IconVerticalSolidList"/>
    <dgm:cxn modelId="{DAD0962D-5162-498B-94F5-10A8F119127C}" type="presParOf" srcId="{F61E78CC-AA91-4195-A49F-A4551E293C72}" destId="{2E50194B-36E1-4858-9662-61D2E3D3B831}" srcOrd="2" destOrd="0" presId="urn:microsoft.com/office/officeart/2018/2/layout/IconVerticalSolidList"/>
    <dgm:cxn modelId="{70E4EB6F-99C5-4B79-A0FE-C62A0DC0E2B7}" type="presParOf" srcId="{F61E78CC-AA91-4195-A49F-A4551E293C72}" destId="{AA6E77C4-7F39-444D-8642-71AF5EF71B49}" srcOrd="3" destOrd="0" presId="urn:microsoft.com/office/officeart/2018/2/layout/IconVerticalSolidList"/>
    <dgm:cxn modelId="{1DB39AE7-C572-4F40-9E2B-13D47FD435F7}" type="presParOf" srcId="{D6C69A77-B30E-4547-849E-0E58E4FCE546}" destId="{8FD950DD-09D0-42E3-90E2-E11A8C013B5D}" srcOrd="3" destOrd="0" presId="urn:microsoft.com/office/officeart/2018/2/layout/IconVerticalSolidList"/>
    <dgm:cxn modelId="{F7DFE167-0E7C-4827-983E-A241C3D4BC6D}" type="presParOf" srcId="{D6C69A77-B30E-4547-849E-0E58E4FCE546}" destId="{948968F4-68E8-4FBD-9690-F3B349C55FE0}" srcOrd="4" destOrd="0" presId="urn:microsoft.com/office/officeart/2018/2/layout/IconVerticalSolidList"/>
    <dgm:cxn modelId="{CDEDFA46-9AA2-4EF9-86F3-213F89C4495D}" type="presParOf" srcId="{948968F4-68E8-4FBD-9690-F3B349C55FE0}" destId="{4CB476E7-EE60-475F-B677-0D1651394DED}" srcOrd="0" destOrd="0" presId="urn:microsoft.com/office/officeart/2018/2/layout/IconVerticalSolidList"/>
    <dgm:cxn modelId="{71CA3120-895A-457D-ACF0-59012D9E60E5}" type="presParOf" srcId="{948968F4-68E8-4FBD-9690-F3B349C55FE0}" destId="{EE7726B9-1EED-47B8-8273-9EE597E83F34}" srcOrd="1" destOrd="0" presId="urn:microsoft.com/office/officeart/2018/2/layout/IconVerticalSolidList"/>
    <dgm:cxn modelId="{48CFF971-4F53-489F-ACDB-EA7C6690E2E4}" type="presParOf" srcId="{948968F4-68E8-4FBD-9690-F3B349C55FE0}" destId="{AD0A5719-D85C-4AFD-B4D9-A4DE4C19CA4D}" srcOrd="2" destOrd="0" presId="urn:microsoft.com/office/officeart/2018/2/layout/IconVerticalSolidList"/>
    <dgm:cxn modelId="{30F5AC34-43ED-4580-B061-C997BA28550F}" type="presParOf" srcId="{948968F4-68E8-4FBD-9690-F3B349C55FE0}" destId="{48AC1532-FBF9-424C-AC55-0E606DDB0A7C}" srcOrd="3" destOrd="0" presId="urn:microsoft.com/office/officeart/2018/2/layout/IconVerticalSolidList"/>
    <dgm:cxn modelId="{D941BE12-B1D6-4938-AAB5-74CFE9F5F64B}" type="presParOf" srcId="{D6C69A77-B30E-4547-849E-0E58E4FCE546}" destId="{42189ACA-9A2F-4DA7-9E94-5F641E22CCE3}" srcOrd="5" destOrd="0" presId="urn:microsoft.com/office/officeart/2018/2/layout/IconVerticalSolidList"/>
    <dgm:cxn modelId="{6487C53B-C28C-4451-B3F9-FDB197EFB3B8}" type="presParOf" srcId="{D6C69A77-B30E-4547-849E-0E58E4FCE546}" destId="{99E2BE82-9D64-4557-AA03-582454DA7757}" srcOrd="6" destOrd="0" presId="urn:microsoft.com/office/officeart/2018/2/layout/IconVerticalSolidList"/>
    <dgm:cxn modelId="{0CE8E1DC-29F9-4CFA-804B-D3724F300D73}" type="presParOf" srcId="{99E2BE82-9D64-4557-AA03-582454DA7757}" destId="{38A288C1-A5D2-4563-B6A2-3BFF92CE55C1}" srcOrd="0" destOrd="0" presId="urn:microsoft.com/office/officeart/2018/2/layout/IconVerticalSolidList"/>
    <dgm:cxn modelId="{536972D1-FE06-4ABB-8D01-F5AEC5221B01}" type="presParOf" srcId="{99E2BE82-9D64-4557-AA03-582454DA7757}" destId="{422D9DE6-936B-4FE3-AD36-30BC5235688A}" srcOrd="1" destOrd="0" presId="urn:microsoft.com/office/officeart/2018/2/layout/IconVerticalSolidList"/>
    <dgm:cxn modelId="{097BDD09-BEF3-41D9-AE73-E01544D86507}" type="presParOf" srcId="{99E2BE82-9D64-4557-AA03-582454DA7757}" destId="{C413CF3F-3B03-4786-B583-1D1F050EC4A2}" srcOrd="2" destOrd="0" presId="urn:microsoft.com/office/officeart/2018/2/layout/IconVerticalSolidList"/>
    <dgm:cxn modelId="{5144FD62-E30B-459F-B882-0713875959B7}" type="presParOf" srcId="{99E2BE82-9D64-4557-AA03-582454DA7757}" destId="{B317C8D6-C947-49A7-B58D-D949886F1F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6AC6C-95E6-46E2-8A31-B48605629AAF}">
      <dsp:nvSpPr>
        <dsp:cNvPr id="0" name=""/>
        <dsp:cNvSpPr/>
      </dsp:nvSpPr>
      <dsp:spPr>
        <a:xfrm>
          <a:off x="0" y="1991"/>
          <a:ext cx="4045021" cy="6888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FA187-C9C1-4936-95E4-B6A1E0C30701}">
      <dsp:nvSpPr>
        <dsp:cNvPr id="0" name=""/>
        <dsp:cNvSpPr/>
      </dsp:nvSpPr>
      <dsp:spPr>
        <a:xfrm>
          <a:off x="208374" y="156980"/>
          <a:ext cx="379232" cy="3788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8947C-C132-4256-AEE7-9B32849C4510}">
      <dsp:nvSpPr>
        <dsp:cNvPr id="0" name=""/>
        <dsp:cNvSpPr/>
      </dsp:nvSpPr>
      <dsp:spPr>
        <a:xfrm>
          <a:off x="795981" y="1991"/>
          <a:ext cx="3072151" cy="68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74" tIns="72974" rIns="72974" bIns="729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Participate in all 12 sessions (live or on-demand) during the date range for the live series (January 18</a:t>
          </a:r>
          <a:r>
            <a:rPr lang="en-US" sz="1400" kern="1200" baseline="30000"/>
            <a:t>th</a:t>
          </a:r>
          <a:r>
            <a:rPr lang="en-US" sz="1400" kern="1200"/>
            <a:t> – March 17</a:t>
          </a:r>
          <a:r>
            <a:rPr lang="en-US" sz="1400" kern="1200" baseline="30000"/>
            <a:t>th</a:t>
          </a:r>
          <a:r>
            <a:rPr lang="en-US" sz="1400" kern="1200"/>
            <a:t>).</a:t>
          </a:r>
        </a:p>
      </dsp:txBody>
      <dsp:txXfrm>
        <a:off x="795981" y="1991"/>
        <a:ext cx="3072151" cy="689514"/>
      </dsp:txXfrm>
    </dsp:sp>
    <dsp:sp modelId="{456D64DD-6FC2-409E-9D54-CE843FEEA299}">
      <dsp:nvSpPr>
        <dsp:cNvPr id="0" name=""/>
        <dsp:cNvSpPr/>
      </dsp:nvSpPr>
      <dsp:spPr>
        <a:xfrm>
          <a:off x="0" y="858660"/>
          <a:ext cx="4045021" cy="6888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D34F1-9881-4AB4-A354-8173040593BD}">
      <dsp:nvSpPr>
        <dsp:cNvPr id="0" name=""/>
        <dsp:cNvSpPr/>
      </dsp:nvSpPr>
      <dsp:spPr>
        <a:xfrm>
          <a:off x="208374" y="1013649"/>
          <a:ext cx="379232" cy="3788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E77C4-7F39-444D-8642-71AF5EF71B49}">
      <dsp:nvSpPr>
        <dsp:cNvPr id="0" name=""/>
        <dsp:cNvSpPr/>
      </dsp:nvSpPr>
      <dsp:spPr>
        <a:xfrm>
          <a:off x="795981" y="858660"/>
          <a:ext cx="3072151" cy="68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74" tIns="72974" rIns="72974" bIns="729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an active member of CIN through engagement in the community.</a:t>
          </a:r>
        </a:p>
      </dsp:txBody>
      <dsp:txXfrm>
        <a:off x="795981" y="858660"/>
        <a:ext cx="3072151" cy="689514"/>
      </dsp:txXfrm>
    </dsp:sp>
    <dsp:sp modelId="{4CB476E7-EE60-475F-B677-0D1651394DED}">
      <dsp:nvSpPr>
        <dsp:cNvPr id="0" name=""/>
        <dsp:cNvSpPr/>
      </dsp:nvSpPr>
      <dsp:spPr>
        <a:xfrm>
          <a:off x="0" y="1715329"/>
          <a:ext cx="4045021" cy="6888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726B9-1EED-47B8-8273-9EE597E83F34}">
      <dsp:nvSpPr>
        <dsp:cNvPr id="0" name=""/>
        <dsp:cNvSpPr/>
      </dsp:nvSpPr>
      <dsp:spPr>
        <a:xfrm>
          <a:off x="208374" y="1870318"/>
          <a:ext cx="379232" cy="3788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C1532-FBF9-424C-AC55-0E606DDB0A7C}">
      <dsp:nvSpPr>
        <dsp:cNvPr id="0" name=""/>
        <dsp:cNvSpPr/>
      </dsp:nvSpPr>
      <dsp:spPr>
        <a:xfrm>
          <a:off x="795981" y="1715329"/>
          <a:ext cx="3072151" cy="68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74" tIns="72974" rIns="72974" bIns="729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involved with a CompTIA training partner or an independent instructor teaching CompTIA certifications. </a:t>
          </a:r>
        </a:p>
      </dsp:txBody>
      <dsp:txXfrm>
        <a:off x="795981" y="1715329"/>
        <a:ext cx="3072151" cy="689514"/>
      </dsp:txXfrm>
    </dsp:sp>
    <dsp:sp modelId="{38A288C1-A5D2-4563-B6A2-3BFF92CE55C1}">
      <dsp:nvSpPr>
        <dsp:cNvPr id="0" name=""/>
        <dsp:cNvSpPr/>
      </dsp:nvSpPr>
      <dsp:spPr>
        <a:xfrm>
          <a:off x="0" y="2571998"/>
          <a:ext cx="4045021" cy="6888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D9DE6-936B-4FE3-AD36-30BC5235688A}">
      <dsp:nvSpPr>
        <dsp:cNvPr id="0" name=""/>
        <dsp:cNvSpPr/>
      </dsp:nvSpPr>
      <dsp:spPr>
        <a:xfrm>
          <a:off x="208374" y="2726987"/>
          <a:ext cx="379232" cy="3788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7C8D6-C947-49A7-B58D-D949886F1F79}">
      <dsp:nvSpPr>
        <dsp:cNvPr id="0" name=""/>
        <dsp:cNvSpPr/>
      </dsp:nvSpPr>
      <dsp:spPr>
        <a:xfrm>
          <a:off x="795981" y="2571998"/>
          <a:ext cx="3072151" cy="68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74" tIns="72974" rIns="72974" bIns="729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For questions or clarifications talk with your CompTIA Business Development Manager.</a:t>
          </a:r>
        </a:p>
      </dsp:txBody>
      <dsp:txXfrm>
        <a:off x="795981" y="2571998"/>
        <a:ext cx="3072151" cy="689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42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43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7517EC7-A206-47BB-8432-C1DBC6BF8B3E}" type="slidenum">
              <a:rPr b="0" lang="en-US" sz="1400" spc="-1" strike="noStrike">
                <a:latin typeface="Times New Roman"/>
              </a:rPr>
              <a:t>1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3000" cy="3426120"/>
          </a:xfrm>
          <a:prstGeom prst="rect">
            <a:avLst/>
          </a:prstGeom>
        </p:spPr>
      </p:sp>
      <p:sp>
        <p:nvSpPr>
          <p:cNvPr id="7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70" name="CustomShape 3"/>
          <p:cNvSpPr/>
          <p:nvPr/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5CD8F3B-D066-45A7-9B9C-6CC5D7EE3F58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sldImg"/>
          </p:nvPr>
        </p:nvSpPr>
        <p:spPr>
          <a:xfrm>
            <a:off x="533520" y="763560"/>
            <a:ext cx="6702480" cy="3770640"/>
          </a:xfrm>
          <a:prstGeom prst="rect">
            <a:avLst/>
          </a:prstGeom>
        </p:spPr>
      </p:sp>
      <p:sp>
        <p:nvSpPr>
          <p:cNvPr id="77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120" cy="45244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73" name="CustomShape 3"/>
          <p:cNvSpPr/>
          <p:nvPr/>
        </p:nvSpPr>
        <p:spPr>
          <a:xfrm>
            <a:off x="4399200" y="9555480"/>
            <a:ext cx="337140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35091C92-5F03-4700-B1FA-F64FE7F34770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5.wmf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7.png"/><Relationship Id="rId3" Type="http://schemas.openxmlformats.org/officeDocument/2006/relationships/image" Target="../media/image18.wmf"/><Relationship Id="rId4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9.wmf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21.wmf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5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wmf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6.png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8.wmf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0.wmf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3.wmf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457200" y="331560"/>
            <a:ext cx="8226720" cy="2741760"/>
          </a:xfrm>
          <a:prstGeom prst="round2DiagRect">
            <a:avLst>
              <a:gd name="adj1" fmla="val 0"/>
              <a:gd name="adj2" fmla="val 14866"/>
            </a:avLst>
          </a:prstGeom>
          <a:solidFill>
            <a:schemeClr val="accent1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7" descr="CompTIA_logo.wmf"/>
          <p:cNvPicPr/>
          <p:nvPr/>
        </p:nvPicPr>
        <p:blipFill>
          <a:blip r:embed="rId2"/>
          <a:stretch/>
        </p:blipFill>
        <p:spPr>
          <a:xfrm>
            <a:off x="3697200" y="4369320"/>
            <a:ext cx="1681920" cy="357480"/>
          </a:xfrm>
          <a:prstGeom prst="rect">
            <a:avLst/>
          </a:prstGeom>
          <a:ln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3" name="CustomShape 2"/>
          <p:cNvSpPr/>
          <p:nvPr/>
        </p:nvSpPr>
        <p:spPr>
          <a:xfrm>
            <a:off x="2957400" y="4767120"/>
            <a:ext cx="546480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374" name="Picture 8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09840" cy="128160"/>
          </a:xfrm>
          <a:prstGeom prst="rect">
            <a:avLst/>
          </a:prstGeom>
          <a:ln>
            <a:noFill/>
          </a:ln>
        </p:spPr>
      </p:pic>
      <p:pic>
        <p:nvPicPr>
          <p:cNvPr id="375" name="Picture 7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040" cy="626040"/>
          </a:xfrm>
          <a:prstGeom prst="rect">
            <a:avLst/>
          </a:prstGeom>
          <a:ln>
            <a:noFill/>
          </a:ln>
        </p:spPr>
      </p:pic>
      <p:sp>
        <p:nvSpPr>
          <p:cNvPr id="376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415" name="Picture 4" descr="A close up of a sign&#10;&#10;Description automatically generated"/>
          <p:cNvPicPr/>
          <p:nvPr/>
        </p:nvPicPr>
        <p:blipFill>
          <a:blip r:embed="rId2"/>
          <a:stretch/>
        </p:blipFill>
        <p:spPr>
          <a:xfrm>
            <a:off x="8641440" y="46440"/>
            <a:ext cx="502200" cy="502200"/>
          </a:xfrm>
          <a:prstGeom prst="rect">
            <a:avLst/>
          </a:prstGeom>
          <a:ln>
            <a:noFill/>
          </a:ln>
        </p:spPr>
      </p:pic>
      <p:sp>
        <p:nvSpPr>
          <p:cNvPr id="416" name="PlaceHolder 2"/>
          <p:cNvSpPr>
            <a:spLocks noGrp="1"/>
          </p:cNvSpPr>
          <p:nvPr>
            <p:ph type="sldNum"/>
          </p:nvPr>
        </p:nvSpPr>
        <p:spPr>
          <a:xfrm>
            <a:off x="8424720" y="4767120"/>
            <a:ext cx="261720" cy="273600"/>
          </a:xfrm>
          <a:prstGeom prst="rect">
            <a:avLst/>
          </a:prstGeom>
        </p:spPr>
        <p:txBody>
          <a:bodyPr rIns="0" anchor="ctr">
            <a:noAutofit/>
          </a:bodyPr>
          <a:p>
            <a:pPr algn="r">
              <a:lnSpc>
                <a:spcPct val="100000"/>
              </a:lnSpc>
            </a:pPr>
            <a:fld id="{CC70CE87-CF63-45C7-AD8F-AFC9DEE295AA}" type="slidenum">
              <a:rPr b="0" lang="en-US" sz="900" spc="-1" strike="noStrike">
                <a:solidFill>
                  <a:srgbClr val="69727b"/>
                </a:solidFill>
                <a:latin typeface="Calibri"/>
              </a:rPr>
              <a:t>1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417" name="CustomShape 3"/>
          <p:cNvSpPr/>
          <p:nvPr/>
        </p:nvSpPr>
        <p:spPr>
          <a:xfrm>
            <a:off x="2691000" y="4767120"/>
            <a:ext cx="5733720" cy="27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</a:rPr>
              <a:t>Copyright (c) 2022 CompTIA, Inc. and its Affiliates.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418" name="Picture 4" descr="CompTIA_logo.wmf"/>
          <p:cNvPicPr/>
          <p:nvPr/>
        </p:nvPicPr>
        <p:blipFill>
          <a:blip r:embed="rId3"/>
          <a:stretch/>
        </p:blipFill>
        <p:spPr>
          <a:xfrm>
            <a:off x="457200" y="4853880"/>
            <a:ext cx="612360" cy="13068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6" name="CustomShape 2"/>
          <p:cNvSpPr/>
          <p:nvPr/>
        </p:nvSpPr>
        <p:spPr>
          <a:xfrm>
            <a:off x="2957400" y="4767120"/>
            <a:ext cx="546480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457" name="Picture 8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09840" cy="128160"/>
          </a:xfrm>
          <a:prstGeom prst="rect">
            <a:avLst/>
          </a:prstGeom>
          <a:ln>
            <a:noFill/>
          </a:ln>
        </p:spPr>
      </p:pic>
      <p:pic>
        <p:nvPicPr>
          <p:cNvPr id="458" name="Picture 7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040" cy="626040"/>
          </a:xfrm>
          <a:prstGeom prst="rect">
            <a:avLst/>
          </a:prstGeom>
          <a:ln>
            <a:noFill/>
          </a:ln>
        </p:spPr>
      </p:pic>
      <p:sp>
        <p:nvSpPr>
          <p:cNvPr id="459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8" name="CustomShape 2"/>
          <p:cNvSpPr/>
          <p:nvPr/>
        </p:nvSpPr>
        <p:spPr>
          <a:xfrm>
            <a:off x="457200" y="331560"/>
            <a:ext cx="8226720" cy="4322160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5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99" name="Picture 7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09840" cy="128160"/>
          </a:xfrm>
          <a:prstGeom prst="rect">
            <a:avLst/>
          </a:prstGeom>
          <a:ln>
            <a:noFill/>
          </a:ln>
        </p:spPr>
      </p:pic>
      <p:sp>
        <p:nvSpPr>
          <p:cNvPr id="500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2691000" y="4767120"/>
            <a:ext cx="573120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43" name="Picture 4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09840" cy="128160"/>
          </a:xfrm>
          <a:prstGeom prst="rect">
            <a:avLst/>
          </a:prstGeom>
          <a:ln>
            <a:noFill/>
          </a:ln>
        </p:spPr>
      </p:pic>
      <p:pic>
        <p:nvPicPr>
          <p:cNvPr id="44" name="Picture 7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040" cy="626040"/>
          </a:xfrm>
          <a:prstGeom prst="rect">
            <a:avLst/>
          </a:prstGeom>
          <a:ln>
            <a:noFill/>
          </a:ln>
        </p:spPr>
      </p:pic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22" name="Picture 4" descr="A close up of a sign&#10;&#10;Description automatically generated"/>
          <p:cNvPicPr/>
          <p:nvPr/>
        </p:nvPicPr>
        <p:blipFill>
          <a:blip r:embed="rId2"/>
          <a:stretch/>
        </p:blipFill>
        <p:spPr>
          <a:xfrm>
            <a:off x="8641440" y="46440"/>
            <a:ext cx="499680" cy="49968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2691000" y="4767120"/>
            <a:ext cx="573120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2022 CompTIA, Inc. and its Affiliates.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124" name="Picture 4" descr="CompTIA_logo.wmf"/>
          <p:cNvPicPr/>
          <p:nvPr/>
        </p:nvPicPr>
        <p:blipFill>
          <a:blip r:embed="rId3"/>
          <a:stretch/>
        </p:blipFill>
        <p:spPr>
          <a:xfrm>
            <a:off x="457200" y="4853880"/>
            <a:ext cx="609840" cy="128160"/>
          </a:xfrm>
          <a:prstGeom prst="rect">
            <a:avLst/>
          </a:prstGeom>
          <a:ln>
            <a:noFill/>
          </a:ln>
        </p:spPr>
      </p:pic>
      <p:sp>
        <p:nvSpPr>
          <p:cNvPr id="125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64" name="Picture 4" descr="A close up of a sign&#10;&#10;Description automatically generated"/>
          <p:cNvPicPr/>
          <p:nvPr/>
        </p:nvPicPr>
        <p:blipFill>
          <a:blip r:embed="rId2"/>
          <a:stretch/>
        </p:blipFill>
        <p:spPr>
          <a:xfrm>
            <a:off x="8641440" y="46440"/>
            <a:ext cx="499680" cy="499680"/>
          </a:xfrm>
          <a:prstGeom prst="rect">
            <a:avLst/>
          </a:prstGeom>
          <a:ln>
            <a:noFill/>
          </a:ln>
        </p:spPr>
      </p:pic>
      <p:sp>
        <p:nvSpPr>
          <p:cNvPr id="165" name="CustomShape 2"/>
          <p:cNvSpPr/>
          <p:nvPr/>
        </p:nvSpPr>
        <p:spPr>
          <a:xfrm>
            <a:off x="3436920" y="4767120"/>
            <a:ext cx="49971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2022 CompTIA, Inc. and its Affiliates.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166" name="Picture 7" descr="CompTIA_logo.wmf"/>
          <p:cNvPicPr/>
          <p:nvPr/>
        </p:nvPicPr>
        <p:blipFill>
          <a:blip r:embed="rId3"/>
          <a:stretch/>
        </p:blipFill>
        <p:spPr>
          <a:xfrm>
            <a:off x="457200" y="4853880"/>
            <a:ext cx="609840" cy="128160"/>
          </a:xfrm>
          <a:prstGeom prst="rect">
            <a:avLst/>
          </a:prstGeom>
          <a:ln>
            <a:noFill/>
          </a:ln>
        </p:spPr>
      </p:pic>
      <p:sp>
        <p:nvSpPr>
          <p:cNvPr id="167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6" name="CustomShape 2"/>
          <p:cNvSpPr/>
          <p:nvPr/>
        </p:nvSpPr>
        <p:spPr>
          <a:xfrm>
            <a:off x="3436920" y="4767120"/>
            <a:ext cx="49971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207" name="Picture 7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09840" cy="128160"/>
          </a:xfrm>
          <a:prstGeom prst="rect">
            <a:avLst/>
          </a:prstGeom>
          <a:ln>
            <a:noFill/>
          </a:ln>
        </p:spPr>
      </p:pic>
      <p:pic>
        <p:nvPicPr>
          <p:cNvPr id="208" name="Picture 6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040" cy="626040"/>
          </a:xfrm>
          <a:prstGeom prst="rect">
            <a:avLst/>
          </a:prstGeom>
          <a:ln>
            <a:noFill/>
          </a:ln>
        </p:spPr>
      </p:pic>
      <p:sp>
        <p:nvSpPr>
          <p:cNvPr id="209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8" name="CustomShape 2"/>
          <p:cNvSpPr/>
          <p:nvPr/>
        </p:nvSpPr>
        <p:spPr>
          <a:xfrm>
            <a:off x="3436920" y="4767120"/>
            <a:ext cx="49971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249" name="Picture 6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09840" cy="128160"/>
          </a:xfrm>
          <a:prstGeom prst="rect">
            <a:avLst/>
          </a:prstGeom>
          <a:ln>
            <a:noFill/>
          </a:ln>
        </p:spPr>
      </p:pic>
      <p:pic>
        <p:nvPicPr>
          <p:cNvPr id="250" name="Picture 7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040" cy="626040"/>
          </a:xfrm>
          <a:prstGeom prst="rect">
            <a:avLst/>
          </a:prstGeom>
          <a:ln>
            <a:noFill/>
          </a:ln>
        </p:spPr>
      </p:pic>
      <p:sp>
        <p:nvSpPr>
          <p:cNvPr id="251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0" name="CustomShape 2"/>
          <p:cNvSpPr/>
          <p:nvPr/>
        </p:nvSpPr>
        <p:spPr>
          <a:xfrm>
            <a:off x="457200" y="331560"/>
            <a:ext cx="8226720" cy="4322160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5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91" name="Picture 7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09840" cy="128160"/>
          </a:xfrm>
          <a:prstGeom prst="rect">
            <a:avLst/>
          </a:prstGeom>
          <a:ln>
            <a:noFill/>
          </a:ln>
        </p:spPr>
      </p:pic>
      <p:sp>
        <p:nvSpPr>
          <p:cNvPr id="292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31" name="CustomShape 2"/>
          <p:cNvSpPr/>
          <p:nvPr/>
        </p:nvSpPr>
        <p:spPr>
          <a:xfrm>
            <a:off x="3436920" y="4767120"/>
            <a:ext cx="49978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332" name="Picture 7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560" cy="128880"/>
          </a:xfrm>
          <a:prstGeom prst="rect">
            <a:avLst/>
          </a:prstGeom>
          <a:ln>
            <a:noFill/>
          </a:ln>
        </p:spPr>
      </p:pic>
      <p:pic>
        <p:nvPicPr>
          <p:cNvPr id="333" name="Picture 6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760" cy="626760"/>
          </a:xfrm>
          <a:prstGeom prst="rect">
            <a:avLst/>
          </a:prstGeom>
          <a:ln>
            <a:noFill/>
          </a:ln>
        </p:spPr>
      </p:pic>
      <p:sp>
        <p:nvSpPr>
          <p:cNvPr id="334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8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6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13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8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6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slideLayout" Target="../slideLayouts/slideLayout13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8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6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slideLayout" Target="../slideLayouts/slideLayout13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14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6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slideLayout" Target="../slideLayouts/slideLayout6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slideLayout" Target="../slideLayouts/slideLayout6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slideLayout" Target="../slideLayouts/slideLayout6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slideLayout" Target="../slideLayouts/slideLayout6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slideLayout" Target="../slideLayouts/slideLayout6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slideLayout" Target="../slideLayouts/slideLayout6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slideLayout" Target="../slideLayouts/slideLayout6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slideLayout" Target="../slideLayouts/slideLayout6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slideLayout" Target="../slideLayouts/slideLayout6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slideLayout" Target="../slideLayouts/slideLayout14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slideLayout" Target="../slideLayouts/slideLayout6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slideLayout" Target="../slideLayouts/slideLayout6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slideLayout" Target="../slideLayouts/slideLayout6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slideLayout" Target="../slideLayouts/slideLayout6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79.jpeg"/><Relationship Id="rId2" Type="http://schemas.openxmlformats.org/officeDocument/2006/relationships/slideLayout" Target="../slideLayouts/slideLayout6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hyperlink" Target="https://bit.ly/CINSP-ProjectPlus2022" TargetMode="Externa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12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jpe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20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457200" y="3158640"/>
            <a:ext cx="8226720" cy="66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Linux+ XK0-005 TTT Session 9: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45" name="CustomShape 2"/>
          <p:cNvSpPr/>
          <p:nvPr/>
        </p:nvSpPr>
        <p:spPr>
          <a:xfrm>
            <a:off x="457200" y="3781800"/>
            <a:ext cx="6397920" cy="48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Domains 4.1 (Storage), 4.2 (Network), and 4.3 (Processing)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46" name="CustomShape 3"/>
          <p:cNvSpPr/>
          <p:nvPr/>
        </p:nvSpPr>
        <p:spPr>
          <a:xfrm>
            <a:off x="8881920" y="4767120"/>
            <a:ext cx="25920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BEB3B64F-C669-49C1-BE9C-FFF90E3B15A0}" type="slidenum">
              <a:rPr b="0" lang="en-US" sz="68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680" spc="-1" strike="noStrike">
              <a:latin typeface="Arial"/>
            </a:endParaRPr>
          </a:p>
        </p:txBody>
      </p:sp>
      <p:sp>
        <p:nvSpPr>
          <p:cNvPr id="547" name="CustomShape 4"/>
          <p:cNvSpPr/>
          <p:nvPr/>
        </p:nvSpPr>
        <p:spPr>
          <a:xfrm>
            <a:off x="455400" y="3047040"/>
            <a:ext cx="5739120" cy="9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CustomShape 5"/>
          <p:cNvSpPr/>
          <p:nvPr/>
        </p:nvSpPr>
        <p:spPr>
          <a:xfrm>
            <a:off x="1150200" y="4261680"/>
            <a:ext cx="4797720" cy="22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4200" bIns="34200">
            <a:no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200" spc="-1" strike="noStrike">
                <a:solidFill>
                  <a:srgbClr val="69727b"/>
                </a:solidFill>
                <a:latin typeface="Calibri"/>
                <a:ea typeface="宋体"/>
              </a:rPr>
              <a:t>August 23, 2022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549" name="Picture 2" descr=""/>
          <p:cNvPicPr/>
          <p:nvPr/>
        </p:nvPicPr>
        <p:blipFill>
          <a:blip r:embed="rId1"/>
          <a:stretch/>
        </p:blipFill>
        <p:spPr>
          <a:xfrm>
            <a:off x="6197760" y="4493160"/>
            <a:ext cx="230760" cy="194400"/>
          </a:xfrm>
          <a:prstGeom prst="rect">
            <a:avLst/>
          </a:prstGeom>
          <a:ln>
            <a:noFill/>
          </a:ln>
        </p:spPr>
      </p:pic>
      <p:sp>
        <p:nvSpPr>
          <p:cNvPr id="550" name="CustomShape 6"/>
          <p:cNvSpPr/>
          <p:nvPr/>
        </p:nvSpPr>
        <p:spPr>
          <a:xfrm>
            <a:off x="6498360" y="4435560"/>
            <a:ext cx="2642760" cy="23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4200" bIns="34200">
            <a:no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200" spc="-1" strike="noStrike">
                <a:solidFill>
                  <a:srgbClr val="69727b"/>
                </a:solidFill>
                <a:latin typeface="Calibri"/>
                <a:ea typeface="宋体"/>
              </a:rPr>
              <a:t>@TeachCompTIA    #LinuxPlusTTT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551" name="Picture 17" descr="A picture containing sitting, black, white&#10;&#10;Description automatically generated"/>
          <p:cNvPicPr/>
          <p:nvPr/>
        </p:nvPicPr>
        <p:blipFill>
          <a:blip r:embed="rId2"/>
          <a:stretch/>
        </p:blipFill>
        <p:spPr>
          <a:xfrm>
            <a:off x="455040" y="331920"/>
            <a:ext cx="6641280" cy="2211840"/>
          </a:xfrm>
          <a:prstGeom prst="rect">
            <a:avLst/>
          </a:prstGeom>
          <a:ln>
            <a:noFill/>
          </a:ln>
        </p:spPr>
      </p:pic>
      <p:pic>
        <p:nvPicPr>
          <p:cNvPr id="552" name="Picture 8" descr="Logo&#10;&#10;Description automatically generated with medium confidence"/>
          <p:cNvPicPr/>
          <p:nvPr/>
        </p:nvPicPr>
        <p:blipFill>
          <a:blip r:embed="rId3"/>
          <a:stretch/>
        </p:blipFill>
        <p:spPr>
          <a:xfrm>
            <a:off x="5355360" y="-97560"/>
            <a:ext cx="3654720" cy="365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1"/>
          <p:cNvSpPr/>
          <p:nvPr/>
        </p:nvSpPr>
        <p:spPr>
          <a:xfrm>
            <a:off x="722160" y="1955160"/>
            <a:ext cx="7769520" cy="10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Section break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36" name="CustomShape 2"/>
          <p:cNvSpPr/>
          <p:nvPr/>
        </p:nvSpPr>
        <p:spPr>
          <a:xfrm>
            <a:off x="722160" y="2977560"/>
            <a:ext cx="7769520" cy="38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Domain 4.1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37" name="CustomShape 3"/>
          <p:cNvSpPr/>
          <p:nvPr/>
        </p:nvSpPr>
        <p:spPr>
          <a:xfrm>
            <a:off x="8424720" y="4767120"/>
            <a:ext cx="25920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1337F061-76B2-4E40-9853-FD2E4165BB31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38" name="Picture 7" descr="Logo&#10;&#10;Description automatically generated with medium confidence"/>
          <p:cNvPicPr/>
          <p:nvPr/>
        </p:nvPicPr>
        <p:blipFill>
          <a:blip r:embed="rId1"/>
          <a:stretch/>
        </p:blipFill>
        <p:spPr>
          <a:xfrm>
            <a:off x="4898160" y="743040"/>
            <a:ext cx="3654720" cy="365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4.1 - Given a scenario, analyze and troubleshoot storage issues.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40" name="CustomShape 2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4170F47F-E03D-411B-AA7B-26AF86E0A09A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41" name="" descr=""/>
          <p:cNvPicPr/>
          <p:nvPr/>
        </p:nvPicPr>
        <p:blipFill>
          <a:blip r:embed="rId1"/>
          <a:stretch/>
        </p:blipFill>
        <p:spPr>
          <a:xfrm>
            <a:off x="159840" y="1583280"/>
            <a:ext cx="8876160" cy="1992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4.1 - Given a scenario, analyze and troubleshoot storage issues.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43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High latency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Input/output (I/O) wait – Check with iostat -x and look at await column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Some other tools: iotop, ioping, sar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Low throughput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Throughput is the amount of data transferred to and from the storage device per second.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Input/output operations per second (IOPS) scenarios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IOPS shows how many read and/or write operations a storage device can perform per second.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Low IOPS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44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BE840055-C2B2-470C-9903-81A30BD0CB7A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4.1 - Given a scenario, analyze and troubleshoot storage issues.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46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Capacity issues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Low disk space – use df and du commands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Inode exhaustion – use df --inodes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The inode table keeps track of every file and directory on the file system.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Filesystem issues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Corruption – use fsck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Mismatch – for example could be a mismatch reported by df and du.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I/O scheduler - controls the way the kernel commits read and writes to disk.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cat /sys/block/sda/queue/scheduler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47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72B2FBBC-393A-429C-BDDB-C8BD763223FD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4.1 - Given a scenario, analyze and troubleshoot storage issues.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49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Device issues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Non-volatile memory express (NVMe)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Solid-state drive (SSD)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SSD trim – OS tells drive which areas aren’t being used for erasing – fstrim.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RAID – cat /proc/mdstat – mdadm --details /dev/device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LVM – vgscan and lvscan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I/O errors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Mount option problems – such as ‘failed to mount /etc/fstab’ or NFS issues.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50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87AB4C9A-D2B3-4BD5-8DE7-0F533419936B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Chat Question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52" name="CustomShape 2"/>
          <p:cNvSpPr/>
          <p:nvPr/>
        </p:nvSpPr>
        <p:spPr>
          <a:xfrm>
            <a:off x="457200" y="1200240"/>
            <a:ext cx="425304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400" spc="-1" strike="noStrike">
                <a:solidFill>
                  <a:srgbClr val="576068"/>
                </a:solidFill>
                <a:latin typeface="Calibri"/>
                <a:ea typeface="DejaVu Sans"/>
              </a:rPr>
              <a:t>What is the most common Linux storage issue you have seen?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400" spc="-1" strike="noStrike">
                <a:solidFill>
                  <a:srgbClr val="576068"/>
                </a:solidFill>
                <a:latin typeface="Calibri"/>
                <a:ea typeface="DejaVu Sans"/>
              </a:rPr>
              <a:t>Answer in the chat window and let’s share.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53" name="CustomShape 3"/>
          <p:cNvSpPr/>
          <p:nvPr/>
        </p:nvSpPr>
        <p:spPr>
          <a:xfrm>
            <a:off x="5850000" y="1367280"/>
            <a:ext cx="190188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68760" tIns="34200" bIns="34200" anchor="ctr">
            <a:noAutofit/>
          </a:bodyPr>
          <a:p>
            <a:pPr>
              <a:lnSpc>
                <a:spcPct val="100000"/>
              </a:lnSpc>
            </a:pPr>
            <a:r>
              <a:rPr b="1" lang="en-US" sz="2100" spc="-1" strike="noStrike">
                <a:solidFill>
                  <a:srgbClr val="ffffff"/>
                </a:solidFill>
                <a:latin typeface="Calibri"/>
                <a:ea typeface="DejaVu Sans"/>
              </a:rPr>
              <a:t>This photo is for placement only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654" name="CustomShape 4"/>
          <p:cNvSpPr/>
          <p:nvPr/>
        </p:nvSpPr>
        <p:spPr>
          <a:xfrm>
            <a:off x="5187960" y="1200240"/>
            <a:ext cx="3495960" cy="3192480"/>
          </a:xfrm>
          <a:prstGeom prst="round1Rect">
            <a:avLst>
              <a:gd name="adj" fmla="val 18280"/>
            </a:avLst>
          </a:prstGeom>
          <a:blipFill rotWithShape="0">
            <a:blip r:embed="rId1"/>
            <a:stretch>
              <a:fillRect l="1748943" t="0" r="1748943" b="0"/>
            </a:stretch>
          </a:blipFill>
          <a:ln w="12600">
            <a:solidFill>
              <a:srgbClr val="69727b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CustomShape 1"/>
          <p:cNvSpPr/>
          <p:nvPr/>
        </p:nvSpPr>
        <p:spPr>
          <a:xfrm>
            <a:off x="722160" y="1955160"/>
            <a:ext cx="7769520" cy="10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Section break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56" name="CustomShape 2"/>
          <p:cNvSpPr/>
          <p:nvPr/>
        </p:nvSpPr>
        <p:spPr>
          <a:xfrm>
            <a:off x="722160" y="2977560"/>
            <a:ext cx="7769520" cy="38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Domain 4.2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57" name="CustomShape 3"/>
          <p:cNvSpPr/>
          <p:nvPr/>
        </p:nvSpPr>
        <p:spPr>
          <a:xfrm>
            <a:off x="8424720" y="4767120"/>
            <a:ext cx="25920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2FA218D1-F15C-4D75-8944-D601F8B42579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58" name="Picture 7" descr="Logo&#10;&#10;Description automatically generated with medium confidence"/>
          <p:cNvPicPr/>
          <p:nvPr/>
        </p:nvPicPr>
        <p:blipFill>
          <a:blip r:embed="rId1"/>
          <a:stretch/>
        </p:blipFill>
        <p:spPr>
          <a:xfrm>
            <a:off x="4898160" y="743040"/>
            <a:ext cx="3654720" cy="365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4.2 - Given a scenario, analyze and troubleshoot network resource issues.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60" name="CustomShape 2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A73B08B7-A85E-487B-B813-03C4D7538E67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61" name="" descr=""/>
          <p:cNvPicPr/>
          <p:nvPr/>
        </p:nvPicPr>
        <p:blipFill>
          <a:blip r:embed="rId1"/>
          <a:stretch/>
        </p:blipFill>
        <p:spPr>
          <a:xfrm>
            <a:off x="175680" y="1593000"/>
            <a:ext cx="8844480" cy="1973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4.2 - Given a scenario, analyze and troubleshoot network resource issues.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63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Network configuration issues – use ip and standard tools, check config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Subnet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Routing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Firewall issues – depends on firewall, check rules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Interface errors – check with ip, cat /proc/net/dev and/or ethtool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Dropped packets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Collisions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Link status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Best tools: ip/ifconfig, ping, netstat, host, arp, traceroute, dig, Wireshark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64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761674D7-0111-4066-BC23-066236AD40AB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4.2 - Given a scenario, analyze and troubleshoot network resource issues.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66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Bandwidth limitations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High latency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Name resolution issues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Domain Name System (DNS) – It’s always DNS...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Testing remote systems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Nmap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openssl s_client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Best tools: ip/ifconfig, ping, netstat, host, arp, traceroute, dig, Wireshark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67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ED3714C9-341B-446B-9947-8177183A3A9C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8424720" y="4767120"/>
            <a:ext cx="25920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C534F3F8-F5BE-432D-ACAA-85CCCAA46AC9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sp>
        <p:nvSpPr>
          <p:cNvPr id="554" name="CustomShape 2"/>
          <p:cNvSpPr/>
          <p:nvPr/>
        </p:nvSpPr>
        <p:spPr>
          <a:xfrm>
            <a:off x="3133440" y="1783080"/>
            <a:ext cx="360" cy="30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5" name="CustomShape 3"/>
          <p:cNvSpPr/>
          <p:nvPr/>
        </p:nvSpPr>
        <p:spPr>
          <a:xfrm>
            <a:off x="2833200" y="1521720"/>
            <a:ext cx="59724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Slides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56" name="CustomShape 4"/>
          <p:cNvSpPr/>
          <p:nvPr/>
        </p:nvSpPr>
        <p:spPr>
          <a:xfrm flipV="1">
            <a:off x="2397240" y="2901600"/>
            <a:ext cx="360" cy="31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7" name="CustomShape 5"/>
          <p:cNvSpPr/>
          <p:nvPr/>
        </p:nvSpPr>
        <p:spPr>
          <a:xfrm>
            <a:off x="5319720" y="1783080"/>
            <a:ext cx="360" cy="30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8" name="CustomShape 6"/>
          <p:cNvSpPr/>
          <p:nvPr/>
        </p:nvSpPr>
        <p:spPr>
          <a:xfrm>
            <a:off x="1212120" y="1497960"/>
            <a:ext cx="9568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Multimedia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59" name="CustomShape 7"/>
          <p:cNvSpPr/>
          <p:nvPr/>
        </p:nvSpPr>
        <p:spPr>
          <a:xfrm>
            <a:off x="4322160" y="1489320"/>
            <a:ext cx="59724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Bios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60" name="CustomShape 8"/>
          <p:cNvSpPr/>
          <p:nvPr/>
        </p:nvSpPr>
        <p:spPr>
          <a:xfrm flipV="1">
            <a:off x="3879720" y="2889360"/>
            <a:ext cx="360" cy="31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1" name="CustomShape 9"/>
          <p:cNvSpPr/>
          <p:nvPr/>
        </p:nvSpPr>
        <p:spPr>
          <a:xfrm>
            <a:off x="3300480" y="3225600"/>
            <a:ext cx="13186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Today’s Resources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62" name="CustomShape 10"/>
          <p:cNvSpPr/>
          <p:nvPr/>
        </p:nvSpPr>
        <p:spPr>
          <a:xfrm>
            <a:off x="1638000" y="1774800"/>
            <a:ext cx="360" cy="30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3" name="CustomShape 11"/>
          <p:cNvSpPr/>
          <p:nvPr/>
        </p:nvSpPr>
        <p:spPr>
          <a:xfrm>
            <a:off x="4889520" y="1480320"/>
            <a:ext cx="8686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ON24 Help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64" name="CustomShape 12"/>
          <p:cNvSpPr/>
          <p:nvPr/>
        </p:nvSpPr>
        <p:spPr>
          <a:xfrm flipV="1">
            <a:off x="6108120" y="2889360"/>
            <a:ext cx="360" cy="31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5" name="CustomShape 13"/>
          <p:cNvSpPr/>
          <p:nvPr/>
        </p:nvSpPr>
        <p:spPr>
          <a:xfrm>
            <a:off x="5628240" y="3259440"/>
            <a:ext cx="9568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Group Chat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66" name="CustomShape 14"/>
          <p:cNvSpPr/>
          <p:nvPr/>
        </p:nvSpPr>
        <p:spPr>
          <a:xfrm>
            <a:off x="4595040" y="1774800"/>
            <a:ext cx="360" cy="30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7" name="CustomShape 15"/>
          <p:cNvSpPr/>
          <p:nvPr/>
        </p:nvSpPr>
        <p:spPr>
          <a:xfrm>
            <a:off x="2160360" y="3221280"/>
            <a:ext cx="5284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Q&amp;A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68" name="CustomShape 16"/>
          <p:cNvSpPr/>
          <p:nvPr/>
        </p:nvSpPr>
        <p:spPr>
          <a:xfrm flipV="1">
            <a:off x="7598160" y="2901600"/>
            <a:ext cx="360" cy="31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9" name="CustomShape 17"/>
          <p:cNvSpPr/>
          <p:nvPr/>
        </p:nvSpPr>
        <p:spPr>
          <a:xfrm>
            <a:off x="6328440" y="1321200"/>
            <a:ext cx="122112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Certificate of Attendance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70" name="CustomShape 18"/>
          <p:cNvSpPr/>
          <p:nvPr/>
        </p:nvSpPr>
        <p:spPr>
          <a:xfrm>
            <a:off x="6816240" y="1766160"/>
            <a:ext cx="360" cy="30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71" name="CustomShape 19"/>
          <p:cNvSpPr/>
          <p:nvPr/>
        </p:nvSpPr>
        <p:spPr>
          <a:xfrm>
            <a:off x="7319520" y="3237120"/>
            <a:ext cx="9568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Survey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572" name="Picture 4" descr=""/>
          <p:cNvPicPr/>
          <p:nvPr/>
        </p:nvPicPr>
        <p:blipFill>
          <a:blip r:embed="rId1"/>
          <a:stretch/>
        </p:blipFill>
        <p:spPr>
          <a:xfrm>
            <a:off x="1247400" y="2154240"/>
            <a:ext cx="6774840" cy="677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Chat Question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69" name="CustomShape 2"/>
          <p:cNvSpPr/>
          <p:nvPr/>
        </p:nvSpPr>
        <p:spPr>
          <a:xfrm>
            <a:off x="457200" y="1200240"/>
            <a:ext cx="425304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400" spc="-1" strike="noStrike">
                <a:solidFill>
                  <a:srgbClr val="576068"/>
                </a:solidFill>
                <a:latin typeface="Calibri"/>
                <a:ea typeface="DejaVu Sans"/>
              </a:rPr>
              <a:t>What is the most common Linux networking issue you have seen?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400" spc="-1" strike="noStrike">
                <a:solidFill>
                  <a:srgbClr val="576068"/>
                </a:solidFill>
                <a:latin typeface="Calibri"/>
                <a:ea typeface="DejaVu Sans"/>
              </a:rPr>
              <a:t>Answer in the chat window and let’s share.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70" name="CustomShape 3"/>
          <p:cNvSpPr/>
          <p:nvPr/>
        </p:nvSpPr>
        <p:spPr>
          <a:xfrm>
            <a:off x="5850000" y="1367280"/>
            <a:ext cx="190188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68760" tIns="34200" bIns="34200" anchor="ctr">
            <a:noAutofit/>
          </a:bodyPr>
          <a:p>
            <a:pPr>
              <a:lnSpc>
                <a:spcPct val="100000"/>
              </a:lnSpc>
            </a:pPr>
            <a:r>
              <a:rPr b="1" lang="en-US" sz="2100" spc="-1" strike="noStrike">
                <a:solidFill>
                  <a:srgbClr val="ffffff"/>
                </a:solidFill>
                <a:latin typeface="Calibri"/>
                <a:ea typeface="DejaVu Sans"/>
              </a:rPr>
              <a:t>This photo is for placement only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671" name="CustomShape 4"/>
          <p:cNvSpPr/>
          <p:nvPr/>
        </p:nvSpPr>
        <p:spPr>
          <a:xfrm>
            <a:off x="5187960" y="1200240"/>
            <a:ext cx="3495960" cy="3192480"/>
          </a:xfrm>
          <a:prstGeom prst="round1Rect">
            <a:avLst>
              <a:gd name="adj" fmla="val 18280"/>
            </a:avLst>
          </a:prstGeom>
          <a:blipFill rotWithShape="0">
            <a:blip r:embed="rId1"/>
            <a:stretch>
              <a:fillRect l="1748943" t="0" r="1748943" b="0"/>
            </a:stretch>
          </a:blipFill>
          <a:ln w="12600">
            <a:solidFill>
              <a:srgbClr val="69727b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CustomShape 1"/>
          <p:cNvSpPr/>
          <p:nvPr/>
        </p:nvSpPr>
        <p:spPr>
          <a:xfrm>
            <a:off x="722160" y="1955160"/>
            <a:ext cx="7769520" cy="10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Section break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73" name="CustomShape 2"/>
          <p:cNvSpPr/>
          <p:nvPr/>
        </p:nvSpPr>
        <p:spPr>
          <a:xfrm>
            <a:off x="722160" y="2977560"/>
            <a:ext cx="7769520" cy="38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Domain 4.3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74" name="CustomShape 3"/>
          <p:cNvSpPr/>
          <p:nvPr/>
        </p:nvSpPr>
        <p:spPr>
          <a:xfrm>
            <a:off x="8424720" y="4767120"/>
            <a:ext cx="25920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2F6CC9CD-C70D-4EF2-BAA6-DCB52C20C9B8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75" name="Picture 7" descr="Logo&#10;&#10;Description automatically generated with medium confidence"/>
          <p:cNvPicPr/>
          <p:nvPr/>
        </p:nvPicPr>
        <p:blipFill>
          <a:blip r:embed="rId1"/>
          <a:stretch/>
        </p:blipFill>
        <p:spPr>
          <a:xfrm>
            <a:off x="4898160" y="743040"/>
            <a:ext cx="3654720" cy="365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4.3 - Given a scenario, analyze and troubleshoot central processing unit (CPU) and memory issues.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77" name="CustomShape 2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E4393A63-E57B-4768-AAFB-200A3C8B1B1B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78" name="" descr=""/>
          <p:cNvPicPr/>
          <p:nvPr/>
        </p:nvPicPr>
        <p:blipFill>
          <a:blip r:embed="rId1"/>
          <a:stretch/>
        </p:blipFill>
        <p:spPr>
          <a:xfrm>
            <a:off x="175680" y="1364040"/>
            <a:ext cx="8844480" cy="243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4.3 - Given a scenario, analyze and troubleshoot central processing unit (CPU) and memory issues.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80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Runaway processes - a process that enters an infinite loop and spawns new processes.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Zombie processes - processes that have completed their execution, but their entries are not removed from the process table.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High CPU utilization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High load average - system load on a Linux server for a defined period of time, usually shown for 1, 5, and 15 minutes.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0-1 is fine, 1.5 or higher is warning sign, 3 or higher means long queue times.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High run queues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Tools: w, uptime, top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81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65453717-C76F-446D-97A6-7E61D21BCFEC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4.3 - Given a scenario, analyze and troubleshoot central processing unit (CPU) and memory issues.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83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CPU times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steal -  percentage of time a virtual CPU waits for a real CPU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user - time the processor spends in running application code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system -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time the processor spends in running the OS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idle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iowait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From top: us = user, sy = system, ni = niced apps, id = idle, wa = i/o wait, hi = hardware interrupts, si = software interrupts, st = virtual only, time virtual cpu waits for cpu to service another virtual cpu.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84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F2B86F43-838B-467D-B35A-86BAADE34162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4.3 - Given a scenario, analyze and troubleshoot central processing unit (CPU) and memory issues.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86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CPU process priorities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nice – used to manually change a processes priority (-20 faster to 19 slowest), nice command with no option sets a 10.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renice – used to change a running processes priorty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Memory exhaustion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Free memory vs. file cache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Out of memory (OOM)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Memory leaks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Process killer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Swapping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Tools: free, sar, top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87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E68ECE33-8452-48B0-A8E4-27097667F328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4.3 - Given a scenario, analyze and troubleshoot central processing unit (CPU) and memory issues.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89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Hardware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lscpu - CPU information of the system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lsmem – Memory information and online status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/proc/cpuinfo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/proc/meminfo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cat /proc/cpuinfo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cat /proc/meminfo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90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D81FE2A4-CF2D-49EC-AE5D-2613065BEF49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Chat Question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92" name="CustomShape 2"/>
          <p:cNvSpPr/>
          <p:nvPr/>
        </p:nvSpPr>
        <p:spPr>
          <a:xfrm>
            <a:off x="457200" y="1200240"/>
            <a:ext cx="425304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400" spc="-1" strike="noStrike">
                <a:solidFill>
                  <a:srgbClr val="576068"/>
                </a:solidFill>
                <a:latin typeface="Calibri"/>
                <a:ea typeface="DejaVu Sans"/>
              </a:rPr>
              <a:t>What is the most common Linux CPU and/or memory issues you have seen?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400" spc="-1" strike="noStrike">
                <a:solidFill>
                  <a:srgbClr val="576068"/>
                </a:solidFill>
                <a:latin typeface="Calibri"/>
                <a:ea typeface="DejaVu Sans"/>
              </a:rPr>
              <a:t>Answer in the chat window and let’s share.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93" name="CustomShape 3"/>
          <p:cNvSpPr/>
          <p:nvPr/>
        </p:nvSpPr>
        <p:spPr>
          <a:xfrm>
            <a:off x="5850000" y="1367280"/>
            <a:ext cx="190188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68760" tIns="34200" bIns="34200" anchor="ctr">
            <a:noAutofit/>
          </a:bodyPr>
          <a:p>
            <a:pPr>
              <a:lnSpc>
                <a:spcPct val="100000"/>
              </a:lnSpc>
            </a:pPr>
            <a:r>
              <a:rPr b="1" lang="en-US" sz="2100" spc="-1" strike="noStrike">
                <a:solidFill>
                  <a:srgbClr val="ffffff"/>
                </a:solidFill>
                <a:latin typeface="Calibri"/>
                <a:ea typeface="DejaVu Sans"/>
              </a:rPr>
              <a:t>This photo is for placement only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694" name="CustomShape 4"/>
          <p:cNvSpPr/>
          <p:nvPr/>
        </p:nvSpPr>
        <p:spPr>
          <a:xfrm>
            <a:off x="5187960" y="1200240"/>
            <a:ext cx="3495960" cy="3192480"/>
          </a:xfrm>
          <a:prstGeom prst="round1Rect">
            <a:avLst>
              <a:gd name="adj" fmla="val 18280"/>
            </a:avLst>
          </a:prstGeom>
          <a:blipFill rotWithShape="0">
            <a:blip r:embed="rId1"/>
            <a:stretch>
              <a:fillRect l="1748943" t="0" r="1748943" b="0"/>
            </a:stretch>
          </a:blipFill>
          <a:ln w="12600">
            <a:solidFill>
              <a:srgbClr val="69727b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CustomShape 1"/>
          <p:cNvSpPr/>
          <p:nvPr/>
        </p:nvSpPr>
        <p:spPr>
          <a:xfrm>
            <a:off x="722160" y="1955160"/>
            <a:ext cx="7769520" cy="10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Section break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96" name="CustomShape 2"/>
          <p:cNvSpPr/>
          <p:nvPr/>
        </p:nvSpPr>
        <p:spPr>
          <a:xfrm>
            <a:off x="722160" y="2977560"/>
            <a:ext cx="7769520" cy="38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CertMaster Learn and Labs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97" name="CustomShape 3"/>
          <p:cNvSpPr/>
          <p:nvPr/>
        </p:nvSpPr>
        <p:spPr>
          <a:xfrm>
            <a:off x="8424720" y="4767120"/>
            <a:ext cx="25920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FA5EE245-036E-465A-BB17-6A2F6B94C9B9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98" name="Picture 7" descr="Logo&#10;&#10;Description automatically generated with medium confidence"/>
          <p:cNvPicPr/>
          <p:nvPr/>
        </p:nvPicPr>
        <p:blipFill>
          <a:blip r:embed="rId1"/>
          <a:stretch/>
        </p:blipFill>
        <p:spPr>
          <a:xfrm>
            <a:off x="4898160" y="743040"/>
            <a:ext cx="3654720" cy="365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Section content title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00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1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802FD944-CEFC-4FBC-92FE-6C4FF48F5B33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02" name="" descr=""/>
          <p:cNvPicPr/>
          <p:nvPr/>
        </p:nvPicPr>
        <p:blipFill>
          <a:blip r:embed="rId1"/>
          <a:stretch/>
        </p:blipFill>
        <p:spPr>
          <a:xfrm>
            <a:off x="26640" y="8640"/>
            <a:ext cx="9143640" cy="514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CustomShape 1"/>
          <p:cNvSpPr/>
          <p:nvPr/>
        </p:nvSpPr>
        <p:spPr>
          <a:xfrm>
            <a:off x="0" y="0"/>
            <a:ext cx="9142560" cy="514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4" name="CustomShape 2"/>
          <p:cNvSpPr/>
          <p:nvPr/>
        </p:nvSpPr>
        <p:spPr>
          <a:xfrm flipH="1">
            <a:off x="-1440" y="4806720"/>
            <a:ext cx="9142560" cy="341640"/>
          </a:xfrm>
          <a:prstGeom prst="rect">
            <a:avLst/>
          </a:prstGeom>
          <a:gradFill rotWithShape="0">
            <a:gsLst>
              <a:gs pos="0">
                <a:srgbClr val="000000">
                  <a:alpha val="99215"/>
                </a:srgbClr>
              </a:gs>
              <a:gs pos="100000">
                <a:srgbClr val="4472c4"/>
              </a:gs>
            </a:gsLst>
            <a:lin ang="8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5" name="CustomShape 3"/>
          <p:cNvSpPr/>
          <p:nvPr/>
        </p:nvSpPr>
        <p:spPr>
          <a:xfrm flipH="1">
            <a:off x="-1440" y="4806720"/>
            <a:ext cx="6085080" cy="335520"/>
          </a:xfrm>
          <a:prstGeom prst="rect">
            <a:avLst/>
          </a:prstGeom>
          <a:gradFill rotWithShape="0">
            <a:gsLst>
              <a:gs pos="0">
                <a:srgbClr val="2f5597">
                  <a:alpha val="60000"/>
                </a:srgbClr>
              </a:gs>
              <a:gs pos="100000">
                <a:srgbClr val="000000">
                  <a:alpha val="73333"/>
                </a:srgbClr>
              </a:gs>
            </a:gsLst>
            <a:lin ang="11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6" name="CustomShape 4"/>
          <p:cNvSpPr/>
          <p:nvPr/>
        </p:nvSpPr>
        <p:spPr>
          <a:xfrm>
            <a:off x="557280" y="1588320"/>
            <a:ext cx="85071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472c4"/>
                </a:solidFill>
                <a:latin typeface="Calibri"/>
                <a:ea typeface="Calibri"/>
              </a:rPr>
              <a:t>The CompTIA Instructor Network (CIN) is a worldwide community for instructors who provide CompTIA certification training.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7" name="CustomShape 5"/>
          <p:cNvSpPr/>
          <p:nvPr/>
        </p:nvSpPr>
        <p:spPr>
          <a:xfrm>
            <a:off x="557280" y="2357640"/>
            <a:ext cx="8441280" cy="185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Benefits of being a community member include:</a:t>
            </a:r>
            <a:endParaRPr b="0" lang="en-US" sz="1800" spc="-1" strike="noStrike">
              <a:latin typeface="Arial"/>
            </a:endParaRPr>
          </a:p>
          <a:p>
            <a:pPr lvl="1" marL="600120" indent="-255600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Communicate and collaborate with CompTIA staff and other instructors.</a:t>
            </a:r>
            <a:endParaRPr b="0" lang="en-US" sz="1800" spc="-1" strike="noStrike">
              <a:latin typeface="Arial"/>
            </a:endParaRPr>
          </a:p>
          <a:p>
            <a:pPr lvl="1" marL="600120" indent="-255600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Access resources for students to understand the value of getting certified. </a:t>
            </a:r>
            <a:endParaRPr b="0" lang="en-US" sz="1800" spc="-1" strike="noStrike">
              <a:latin typeface="Arial"/>
            </a:endParaRPr>
          </a:p>
          <a:p>
            <a:pPr lvl="1" marL="600120" indent="-255600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Receive complimentary training and tools from CompTIA to enrich your classroom. </a:t>
            </a:r>
            <a:endParaRPr b="0" lang="en-US" sz="1800" spc="-1" strike="noStrike">
              <a:latin typeface="Arial"/>
            </a:endParaRPr>
          </a:p>
          <a:p>
            <a:pPr lvl="1" marL="600120" indent="-255600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Become proficient at teaching CompTIA standards. </a:t>
            </a:r>
            <a:endParaRPr b="0" lang="en-US" sz="1800" spc="-1" strike="noStrike">
              <a:latin typeface="Arial"/>
            </a:endParaRPr>
          </a:p>
          <a:p>
            <a:pPr lvl="1" marL="600120" indent="-255600">
              <a:lnSpc>
                <a:spcPct val="107000"/>
              </a:lnSpc>
              <a:spcAft>
                <a:spcPts val="601"/>
              </a:spcAft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Share best practices and resources with each other.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8" name="CustomShape 6"/>
          <p:cNvSpPr/>
          <p:nvPr/>
        </p:nvSpPr>
        <p:spPr>
          <a:xfrm>
            <a:off x="3319920" y="4408200"/>
            <a:ext cx="2765160" cy="40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ff0000"/>
                </a:solidFill>
                <a:latin typeface="Calibri"/>
                <a:ea typeface="DejaVu Sans"/>
              </a:rPr>
              <a:t>https://cin.comptia.org</a:t>
            </a:r>
            <a:endParaRPr b="0" lang="en-US" sz="2100" spc="-1" strike="noStrike">
              <a:latin typeface="Arial"/>
            </a:endParaRPr>
          </a:p>
        </p:txBody>
      </p:sp>
      <p:pic>
        <p:nvPicPr>
          <p:cNvPr id="579" name="Picture 31" descr="A close up of a logo&#10;&#10;Description automatically generated"/>
          <p:cNvPicPr/>
          <p:nvPr/>
        </p:nvPicPr>
        <p:blipFill>
          <a:blip r:embed="rId1"/>
          <a:srcRect l="0" t="29711" r="0" b="33350"/>
          <a:stretch/>
        </p:blipFill>
        <p:spPr>
          <a:xfrm>
            <a:off x="0" y="168840"/>
            <a:ext cx="4106520" cy="1516320"/>
          </a:xfrm>
          <a:prstGeom prst="rect">
            <a:avLst/>
          </a:prstGeom>
          <a:ln>
            <a:noFill/>
          </a:ln>
        </p:spPr>
      </p:pic>
      <p:pic>
        <p:nvPicPr>
          <p:cNvPr id="580" name="Picture 8" descr="A picture containing logo&#10;&#10;Description automatically generated"/>
          <p:cNvPicPr/>
          <p:nvPr/>
        </p:nvPicPr>
        <p:blipFill>
          <a:blip r:embed="rId2"/>
          <a:stretch/>
        </p:blipFill>
        <p:spPr>
          <a:xfrm>
            <a:off x="7253640" y="3709440"/>
            <a:ext cx="1210680" cy="893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Section content title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04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5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30077AF7-DE8F-4673-B449-9BE46CA35261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06" name="" descr=""/>
          <p:cNvPicPr/>
          <p:nvPr/>
        </p:nvPicPr>
        <p:blipFill>
          <a:blip r:embed="rId1"/>
          <a:stretch/>
        </p:blipFill>
        <p:spPr>
          <a:xfrm>
            <a:off x="26640" y="8640"/>
            <a:ext cx="9143640" cy="514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Section content title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08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9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C3466929-7CBD-407D-8EE6-845142674092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10" name="" descr=""/>
          <p:cNvPicPr/>
          <p:nvPr/>
        </p:nvPicPr>
        <p:blipFill>
          <a:blip r:embed="rId1"/>
          <a:stretch/>
        </p:blipFill>
        <p:spPr>
          <a:xfrm>
            <a:off x="26640" y="8640"/>
            <a:ext cx="9143640" cy="514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Section content title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12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3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1FB2B09D-A751-4DD3-B366-B408698B24DA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14" name="" descr=""/>
          <p:cNvPicPr/>
          <p:nvPr/>
        </p:nvPicPr>
        <p:blipFill>
          <a:blip r:embed="rId1"/>
          <a:stretch/>
        </p:blipFill>
        <p:spPr>
          <a:xfrm>
            <a:off x="26640" y="8640"/>
            <a:ext cx="9143640" cy="514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Section content title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16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7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4E3B0950-3377-40B6-9FD7-877C54FD9404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18" name="" descr=""/>
          <p:cNvPicPr/>
          <p:nvPr/>
        </p:nvPicPr>
        <p:blipFill>
          <a:blip r:embed="rId1"/>
          <a:stretch/>
        </p:blipFill>
        <p:spPr>
          <a:xfrm>
            <a:off x="26640" y="8640"/>
            <a:ext cx="9143640" cy="514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Section content title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20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1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D5E0557A-AABE-44B9-B452-C5545118979A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22" name="" descr=""/>
          <p:cNvPicPr/>
          <p:nvPr/>
        </p:nvPicPr>
        <p:blipFill>
          <a:blip r:embed="rId1"/>
          <a:stretch/>
        </p:blipFill>
        <p:spPr>
          <a:xfrm>
            <a:off x="26640" y="8640"/>
            <a:ext cx="9143640" cy="514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Section content title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24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5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E0DDBC58-7071-4932-B496-12826461A0F9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26" name="" descr=""/>
          <p:cNvPicPr/>
          <p:nvPr/>
        </p:nvPicPr>
        <p:blipFill>
          <a:blip r:embed="rId1"/>
          <a:stretch/>
        </p:blipFill>
        <p:spPr>
          <a:xfrm>
            <a:off x="26640" y="8640"/>
            <a:ext cx="9143640" cy="514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Section content title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28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9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0C203D3A-27F5-4DD2-BB7A-29F82E0550F6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30" name="" descr=""/>
          <p:cNvPicPr/>
          <p:nvPr/>
        </p:nvPicPr>
        <p:blipFill>
          <a:blip r:embed="rId1"/>
          <a:stretch/>
        </p:blipFill>
        <p:spPr>
          <a:xfrm>
            <a:off x="26640" y="8640"/>
            <a:ext cx="9143640" cy="514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Section content title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32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3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7F813C92-00D8-49E8-81D4-57E9ADEC2191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34" name="" descr=""/>
          <p:cNvPicPr/>
          <p:nvPr/>
        </p:nvPicPr>
        <p:blipFill>
          <a:blip r:embed="rId1"/>
          <a:stretch/>
        </p:blipFill>
        <p:spPr>
          <a:xfrm>
            <a:off x="26640" y="8640"/>
            <a:ext cx="9143640" cy="514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Section content title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36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7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77200A8C-9A92-4FA2-8596-6698D899F1AF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38" name="" descr=""/>
          <p:cNvPicPr/>
          <p:nvPr/>
        </p:nvPicPr>
        <p:blipFill>
          <a:blip r:embed="rId1"/>
          <a:stretch/>
        </p:blipFill>
        <p:spPr>
          <a:xfrm>
            <a:off x="26640" y="8640"/>
            <a:ext cx="9143640" cy="514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CustomShape 1"/>
          <p:cNvSpPr/>
          <p:nvPr/>
        </p:nvSpPr>
        <p:spPr>
          <a:xfrm>
            <a:off x="722160" y="1955160"/>
            <a:ext cx="7769520" cy="10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Section break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40" name="CustomShape 2"/>
          <p:cNvSpPr/>
          <p:nvPr/>
        </p:nvSpPr>
        <p:spPr>
          <a:xfrm>
            <a:off x="722160" y="2977560"/>
            <a:ext cx="7769520" cy="38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Certmaster Practice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41" name="CustomShape 3"/>
          <p:cNvSpPr/>
          <p:nvPr/>
        </p:nvSpPr>
        <p:spPr>
          <a:xfrm>
            <a:off x="8424720" y="4767120"/>
            <a:ext cx="25920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885949C4-1EED-4A8F-BB19-6C3EE2CEA335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42" name="Picture 7" descr="Logo&#10;&#10;Description automatically generated with medium confidence"/>
          <p:cNvPicPr/>
          <p:nvPr/>
        </p:nvPicPr>
        <p:blipFill>
          <a:blip r:embed="rId1"/>
          <a:stretch/>
        </p:blipFill>
        <p:spPr>
          <a:xfrm>
            <a:off x="4898160" y="743040"/>
            <a:ext cx="3654720" cy="365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CustomShape 1"/>
          <p:cNvSpPr/>
          <p:nvPr/>
        </p:nvSpPr>
        <p:spPr>
          <a:xfrm>
            <a:off x="0" y="3240"/>
            <a:ext cx="9141120" cy="514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2" name="CustomShape 2"/>
          <p:cNvSpPr/>
          <p:nvPr/>
        </p:nvSpPr>
        <p:spPr>
          <a:xfrm>
            <a:off x="628560" y="273960"/>
            <a:ext cx="7883640" cy="99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Calibri Light"/>
                <a:ea typeface="DejaVu Sans"/>
              </a:rPr>
              <a:t>Qualifications for Exam Voucher Distribution</a:t>
            </a:r>
            <a:endParaRPr b="0" lang="en-US" sz="3300" spc="-1" strike="noStrike">
              <a:latin typeface="Arial"/>
            </a:endParaRPr>
          </a:p>
        </p:txBody>
      </p:sp>
      <p:pic>
        <p:nvPicPr>
          <p:cNvPr id="583" name="Picture 28" descr=""/>
          <p:cNvPicPr/>
          <p:nvPr/>
        </p:nvPicPr>
        <p:blipFill>
          <a:blip r:embed="rId1"/>
          <a:srcRect l="9657" t="0" r="23591" b="0"/>
          <a:stretch/>
        </p:blipFill>
        <p:spPr>
          <a:xfrm>
            <a:off x="5136840" y="1328400"/>
            <a:ext cx="3375720" cy="3375720"/>
          </a:xfrm>
          <a:prstGeom prst="rect">
            <a:avLst/>
          </a:prstGeom>
          <a:ln>
            <a:noFill/>
          </a:ln>
        </p:spPr>
      </p:pic>
      <p:sp>
        <p:nvSpPr>
          <p:cNvPr id="584" name="CustomShape 3"/>
          <p:cNvSpPr/>
          <p:nvPr/>
        </p:nvSpPr>
        <p:spPr>
          <a:xfrm flipV="1" rot="21189000">
            <a:off x="5235120" y="1443600"/>
            <a:ext cx="3414600" cy="3415320"/>
          </a:xfrm>
          <a:prstGeom prst="arc">
            <a:avLst>
              <a:gd name="adj1" fmla="val 16200000"/>
              <a:gd name="adj2" fmla="val 20093138"/>
            </a:avLst>
          </a:prstGeom>
          <a:noFill/>
          <a:ln cap="rnd" w="127080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5" name="CustomShape 4"/>
          <p:cNvSpPr/>
          <p:nvPr/>
        </p:nvSpPr>
        <p:spPr>
          <a:xfrm>
            <a:off x="7725600" y="1476720"/>
            <a:ext cx="497160" cy="4834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546468635"/>
              </p:ext>
            </p:extLst>
          </p:nvPr>
        </p:nvGraphicFramePr>
        <p:xfrm>
          <a:off x="628560" y="1369080"/>
          <a:ext cx="4042080" cy="326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Section content title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44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5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155F8209-1904-48FA-903D-2AF20D6C4FDC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46" name="" descr=""/>
          <p:cNvPicPr/>
          <p:nvPr/>
        </p:nvPicPr>
        <p:blipFill>
          <a:blip r:embed="rId1"/>
          <a:stretch/>
        </p:blipFill>
        <p:spPr>
          <a:xfrm>
            <a:off x="26640" y="8640"/>
            <a:ext cx="9143640" cy="514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Section content title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48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9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BCCF896B-3697-42ED-AF0C-1054D651977C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50" name="" descr=""/>
          <p:cNvPicPr/>
          <p:nvPr/>
        </p:nvPicPr>
        <p:blipFill>
          <a:blip r:embed="rId1"/>
          <a:stretch/>
        </p:blipFill>
        <p:spPr>
          <a:xfrm>
            <a:off x="26640" y="8640"/>
            <a:ext cx="9143640" cy="514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Section content title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52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3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7809A0AC-D101-419A-BDBC-D572E3F7E41E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54" name="" descr=""/>
          <p:cNvPicPr/>
          <p:nvPr/>
        </p:nvPicPr>
        <p:blipFill>
          <a:blip r:embed="rId1"/>
          <a:stretch/>
        </p:blipFill>
        <p:spPr>
          <a:xfrm>
            <a:off x="26640" y="8640"/>
            <a:ext cx="9143640" cy="514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Section content title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56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7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AA98AC52-DB09-496E-B603-F81770B1CE4A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58" name="" descr=""/>
          <p:cNvPicPr/>
          <p:nvPr/>
        </p:nvPicPr>
        <p:blipFill>
          <a:blip r:embed="rId1"/>
          <a:stretch/>
        </p:blipFill>
        <p:spPr>
          <a:xfrm>
            <a:off x="26640" y="8640"/>
            <a:ext cx="9143640" cy="514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For Next Week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60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Potentially use your trial access to check out Learn and Labs.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NOTE: No class next Monday, last class is next Tuesday!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Next class is Tuesday 8/30/22 and we will cover: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Domain 4.4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Domain 4.5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Wrap Up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61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16C9A1B1-DB0F-4801-B15F-98D933F1EB7C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Discussion time: Please type your questions in chat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63" name="CustomShape 2"/>
          <p:cNvSpPr/>
          <p:nvPr/>
        </p:nvSpPr>
        <p:spPr>
          <a:xfrm>
            <a:off x="457200" y="1200240"/>
            <a:ext cx="8226720" cy="33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 marL="225360" indent="-222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Questions over content.</a:t>
            </a:r>
            <a:endParaRPr b="0" lang="en-US" sz="2000" spc="-1" strike="noStrike">
              <a:latin typeface="Arial"/>
            </a:endParaRPr>
          </a:p>
          <a:p>
            <a:pPr marL="225360" indent="-222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Share you experience.</a:t>
            </a:r>
            <a:endParaRPr b="0" lang="en-US" sz="2000" spc="-1" strike="noStrike">
              <a:latin typeface="Arial"/>
            </a:endParaRPr>
          </a:p>
          <a:p>
            <a:pPr marL="225360" indent="-222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What would you like to see </a:t>
            </a:r>
            <a:br/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different moving forward?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64" name="CustomShape 3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4CDA57E6-21C3-4BBB-AADB-4221578635E5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65" name="Picture 5" descr="A picture containing clipart&#10;&#10;Description generated with very high confidence"/>
          <p:cNvPicPr/>
          <p:nvPr/>
        </p:nvPicPr>
        <p:blipFill>
          <a:blip r:embed="rId1"/>
          <a:stretch/>
        </p:blipFill>
        <p:spPr>
          <a:xfrm>
            <a:off x="4224960" y="1536120"/>
            <a:ext cx="4759560" cy="2225880"/>
          </a:xfrm>
          <a:prstGeom prst="rect">
            <a:avLst/>
          </a:prstGeom>
          <a:ln>
            <a:noFill/>
          </a:ln>
        </p:spPr>
      </p:pic>
      <p:sp>
        <p:nvSpPr>
          <p:cNvPr id="766" name="CustomShape 4"/>
          <p:cNvSpPr/>
          <p:nvPr/>
        </p:nvSpPr>
        <p:spPr>
          <a:xfrm>
            <a:off x="2121120" y="3764880"/>
            <a:ext cx="4654800" cy="58284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440">
            <a:solidFill>
              <a:schemeClr val="accent1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67" name="CustomShape 5"/>
          <p:cNvSpPr/>
          <p:nvPr/>
        </p:nvSpPr>
        <p:spPr>
          <a:xfrm>
            <a:off x="2243160" y="3803400"/>
            <a:ext cx="465480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Let’s keep the conversation going in the CompTIA Instructor Forum: https://cin.comptia.org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Picture 5" descr="A close up of a keyboard&#10;&#10;Description automatically generated"/>
          <p:cNvPicPr/>
          <p:nvPr/>
        </p:nvPicPr>
        <p:blipFill>
          <a:blip r:embed="rId1"/>
          <a:stretch/>
        </p:blipFill>
        <p:spPr>
          <a:xfrm>
            <a:off x="0" y="4680"/>
            <a:ext cx="6310440" cy="2103120"/>
          </a:xfrm>
          <a:prstGeom prst="rect">
            <a:avLst/>
          </a:prstGeom>
          <a:ln>
            <a:noFill/>
          </a:ln>
        </p:spPr>
      </p:pic>
      <p:sp>
        <p:nvSpPr>
          <p:cNvPr id="587" name="CustomShape 1"/>
          <p:cNvSpPr/>
          <p:nvPr/>
        </p:nvSpPr>
        <p:spPr>
          <a:xfrm>
            <a:off x="789120" y="2226600"/>
            <a:ext cx="52606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Calibri"/>
              </a:rPr>
              <a:t>Project+ PK0-005 Sneak Peek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88" name="CustomShape 2"/>
          <p:cNvSpPr/>
          <p:nvPr/>
        </p:nvSpPr>
        <p:spPr>
          <a:xfrm>
            <a:off x="267480" y="2844360"/>
            <a:ext cx="6040800" cy="17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e01921"/>
                </a:solidFill>
                <a:latin typeface="Calibri"/>
              </a:rPr>
              <a:t>What: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two-hour webinar investigating updated certification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e01921"/>
                </a:solidFill>
                <a:latin typeface="Calibri"/>
              </a:rPr>
              <a:t>When: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Wednesday, September 7, 11:00 AM CST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e01921"/>
                </a:solidFill>
                <a:latin typeface="Calibri"/>
              </a:rPr>
              <a:t>Where: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ON24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e01921"/>
                </a:solidFill>
                <a:latin typeface="Calibri"/>
              </a:rPr>
              <a:t>Who: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Rick Butler, Intellitec College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455e"/>
                </a:solidFill>
                <a:latin typeface="Calibri"/>
              </a:rPr>
              <a:t>Registr: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 u="sng">
                <a:solidFill>
                  <a:srgbClr val="e2161a"/>
                </a:solidFill>
                <a:uFillTx/>
                <a:latin typeface="Calibri"/>
                <a:hlinkClick r:id="rId2"/>
              </a:rPr>
              <a:t>https://bit.ly/CINSP-ProjectPlus2022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 OR Scan QR Code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589" name="Picture 2" descr="Logo&#10;&#10;Description automatically generated"/>
          <p:cNvPicPr/>
          <p:nvPr/>
        </p:nvPicPr>
        <p:blipFill>
          <a:blip r:embed="rId3"/>
          <a:stretch/>
        </p:blipFill>
        <p:spPr>
          <a:xfrm>
            <a:off x="6102000" y="552240"/>
            <a:ext cx="2810880" cy="2336400"/>
          </a:xfrm>
          <a:prstGeom prst="rect">
            <a:avLst/>
          </a:prstGeom>
          <a:ln>
            <a:noFill/>
          </a:ln>
        </p:spPr>
      </p:pic>
      <p:pic>
        <p:nvPicPr>
          <p:cNvPr id="590" name="Picture 6" descr="Qr code&#10;&#10;Description automatically generated"/>
          <p:cNvPicPr/>
          <p:nvPr/>
        </p:nvPicPr>
        <p:blipFill>
          <a:blip r:embed="rId4"/>
          <a:stretch/>
        </p:blipFill>
        <p:spPr>
          <a:xfrm>
            <a:off x="6325200" y="2889000"/>
            <a:ext cx="1877760" cy="1877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1"/>
          <p:cNvSpPr/>
          <p:nvPr/>
        </p:nvSpPr>
        <p:spPr>
          <a:xfrm>
            <a:off x="1754280" y="3238200"/>
            <a:ext cx="3179880" cy="88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Instructor: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Lee McWhorter</a:t>
            </a:r>
            <a:br/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Chief Technology Officer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Covered 6 LLC | DGP International 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lee@covered6.com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592" name="CustomShape 2"/>
          <p:cNvSpPr/>
          <p:nvPr/>
        </p:nvSpPr>
        <p:spPr>
          <a:xfrm>
            <a:off x="1463040" y="1149480"/>
            <a:ext cx="1980720" cy="196416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93" name="" descr=""/>
          <p:cNvPicPr/>
          <p:nvPr/>
        </p:nvPicPr>
        <p:blipFill>
          <a:blip r:embed="rId2"/>
          <a:stretch/>
        </p:blipFill>
        <p:spPr>
          <a:xfrm>
            <a:off x="5278320" y="972720"/>
            <a:ext cx="2067840" cy="2159280"/>
          </a:xfrm>
          <a:prstGeom prst="rect">
            <a:avLst/>
          </a:prstGeom>
          <a:ln>
            <a:noFill/>
          </a:ln>
        </p:spPr>
      </p:pic>
      <p:sp>
        <p:nvSpPr>
          <p:cNvPr id="594" name="CustomShape 3"/>
          <p:cNvSpPr/>
          <p:nvPr/>
        </p:nvSpPr>
        <p:spPr>
          <a:xfrm>
            <a:off x="5545800" y="3219120"/>
            <a:ext cx="1616400" cy="77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Calibri"/>
                <a:ea typeface="DejaVu Sans"/>
              </a:rPr>
              <a:t>Host: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Calibri"/>
                <a:ea typeface="DejaVu Sans"/>
              </a:rPr>
              <a:t>Rick Butler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Calibri"/>
                <a:ea typeface="DejaVu Sans"/>
              </a:rPr>
              <a:t>Subbing in for Stephen tonight!</a:t>
            </a:r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1"/>
          <p:cNvSpPr/>
          <p:nvPr/>
        </p:nvSpPr>
        <p:spPr>
          <a:xfrm>
            <a:off x="457200" y="205920"/>
            <a:ext cx="82267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Lee McWhorter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96" name="CustomShape 2"/>
          <p:cNvSpPr/>
          <p:nvPr/>
        </p:nvSpPr>
        <p:spPr>
          <a:xfrm>
            <a:off x="689760" y="1064880"/>
            <a:ext cx="449244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576068"/>
                </a:solidFill>
                <a:latin typeface="Arial"/>
                <a:ea typeface="DejaVu Sans"/>
              </a:rPr>
              <a:t>CTO at Covered 6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576068"/>
                </a:solidFill>
                <a:latin typeface="Arial"/>
                <a:ea typeface="DejaVu Sans"/>
              </a:rPr>
              <a:t>CompTIA CIN Board member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576068"/>
                </a:solidFill>
                <a:uFillTx/>
                <a:latin typeface="Arial"/>
                <a:ea typeface="DejaVu Sans"/>
              </a:rPr>
              <a:t>lee@covered6.com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576068"/>
                </a:solidFill>
                <a:uFillTx/>
                <a:latin typeface="Arial"/>
                <a:ea typeface="DejaVu Sans"/>
              </a:rPr>
              <a:t>https://www.linkedin.com/in/lee-mcwhorter/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Twiiter: @tleemcjr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Previous TTT’s: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PenTest+ 001 2018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CASP+ 004 2021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PenTest+ 002 2022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97" name="CustomShape 3"/>
          <p:cNvSpPr/>
          <p:nvPr/>
        </p:nvSpPr>
        <p:spPr>
          <a:xfrm>
            <a:off x="4298400" y="2659320"/>
            <a:ext cx="4385520" cy="209952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598" name="Picture 2" descr="C:\Users\Lee\Desktop\CompTIA Certs\!Badges\CompTIA_ITFund_2B.png"/>
          <p:cNvPicPr/>
          <p:nvPr/>
        </p:nvPicPr>
        <p:blipFill>
          <a:blip r:embed="rId1"/>
          <a:stretch/>
        </p:blipFill>
        <p:spPr>
          <a:xfrm>
            <a:off x="4563360" y="2815560"/>
            <a:ext cx="544680" cy="544680"/>
          </a:xfrm>
          <a:prstGeom prst="rect">
            <a:avLst/>
          </a:prstGeom>
          <a:ln>
            <a:noFill/>
          </a:ln>
        </p:spPr>
      </p:pic>
      <p:pic>
        <p:nvPicPr>
          <p:cNvPr id="599" name="Picture 3" descr="C:\Users\Lee\Desktop\CompTIA Certs\!Badges\CompTIA_A_2Bce.png"/>
          <p:cNvPicPr/>
          <p:nvPr/>
        </p:nvPicPr>
        <p:blipFill>
          <a:blip r:embed="rId2"/>
          <a:stretch/>
        </p:blipFill>
        <p:spPr>
          <a:xfrm>
            <a:off x="5153040" y="2815560"/>
            <a:ext cx="544680" cy="544680"/>
          </a:xfrm>
          <a:prstGeom prst="rect">
            <a:avLst/>
          </a:prstGeom>
          <a:ln>
            <a:noFill/>
          </a:ln>
        </p:spPr>
      </p:pic>
      <p:pic>
        <p:nvPicPr>
          <p:cNvPr id="600" name="Picture 4" descr="C:\Users\Lee\Desktop\CompTIA Certs\!Badges\CompTIA_Network_2Bce.png"/>
          <p:cNvPicPr/>
          <p:nvPr/>
        </p:nvPicPr>
        <p:blipFill>
          <a:blip r:embed="rId3"/>
          <a:stretch/>
        </p:blipFill>
        <p:spPr>
          <a:xfrm>
            <a:off x="5743080" y="2815560"/>
            <a:ext cx="544680" cy="544680"/>
          </a:xfrm>
          <a:prstGeom prst="rect">
            <a:avLst/>
          </a:prstGeom>
          <a:ln>
            <a:noFill/>
          </a:ln>
        </p:spPr>
      </p:pic>
      <p:pic>
        <p:nvPicPr>
          <p:cNvPr id="601" name="Picture 6" descr="C:\Users\Lee\Desktop\CompTIA Certs\!Badges\CompTIA_Security_2Bce.png"/>
          <p:cNvPicPr/>
          <p:nvPr/>
        </p:nvPicPr>
        <p:blipFill>
          <a:blip r:embed="rId4"/>
          <a:stretch/>
        </p:blipFill>
        <p:spPr>
          <a:xfrm>
            <a:off x="6282720" y="2815560"/>
            <a:ext cx="544680" cy="544680"/>
          </a:xfrm>
          <a:prstGeom prst="rect">
            <a:avLst/>
          </a:prstGeom>
          <a:ln>
            <a:noFill/>
          </a:ln>
        </p:spPr>
      </p:pic>
      <p:pic>
        <p:nvPicPr>
          <p:cNvPr id="602" name="Picture 8" descr="C:\Users\Lee\Desktop\CompTIA Certs\!Badges\CompTIA_PenTest_2B.png"/>
          <p:cNvPicPr/>
          <p:nvPr/>
        </p:nvPicPr>
        <p:blipFill>
          <a:blip r:embed="rId5"/>
          <a:stretch/>
        </p:blipFill>
        <p:spPr>
          <a:xfrm>
            <a:off x="6848640" y="2817720"/>
            <a:ext cx="544680" cy="544680"/>
          </a:xfrm>
          <a:prstGeom prst="rect">
            <a:avLst/>
          </a:prstGeom>
          <a:ln>
            <a:noFill/>
          </a:ln>
        </p:spPr>
      </p:pic>
      <p:pic>
        <p:nvPicPr>
          <p:cNvPr id="603" name="Picture 10" descr="C:\Users\Lee\Desktop\CompTIA Certs\!Badges\Comptia_CySA_2Bce.png"/>
          <p:cNvPicPr/>
          <p:nvPr/>
        </p:nvPicPr>
        <p:blipFill>
          <a:blip r:embed="rId6"/>
          <a:stretch/>
        </p:blipFill>
        <p:spPr>
          <a:xfrm>
            <a:off x="7414920" y="2817720"/>
            <a:ext cx="544680" cy="544680"/>
          </a:xfrm>
          <a:prstGeom prst="rect">
            <a:avLst/>
          </a:prstGeom>
          <a:ln>
            <a:noFill/>
          </a:ln>
        </p:spPr>
      </p:pic>
      <p:pic>
        <p:nvPicPr>
          <p:cNvPr id="604" name="Picture 13" descr="C:\Users\Lee\Desktop\CompTIA Certs\!Badges\CompTIA_Linux_2BLPI.png"/>
          <p:cNvPicPr/>
          <p:nvPr/>
        </p:nvPicPr>
        <p:blipFill>
          <a:blip r:embed="rId7"/>
          <a:stretch/>
        </p:blipFill>
        <p:spPr>
          <a:xfrm>
            <a:off x="4546080" y="3392280"/>
            <a:ext cx="544680" cy="544680"/>
          </a:xfrm>
          <a:prstGeom prst="rect">
            <a:avLst/>
          </a:prstGeom>
          <a:ln>
            <a:noFill/>
          </a:ln>
        </p:spPr>
      </p:pic>
      <p:pic>
        <p:nvPicPr>
          <p:cNvPr id="605" name="Picture 14" descr="C:\Users\Lee\Desktop\CompTIA Certs\07a LPIC-1 Sept 12, 2018 - Expire 9-12-2023\LPIC-1-badge.jpg"/>
          <p:cNvPicPr/>
          <p:nvPr/>
        </p:nvPicPr>
        <p:blipFill>
          <a:blip r:embed="rId8"/>
          <a:stretch/>
        </p:blipFill>
        <p:spPr>
          <a:xfrm>
            <a:off x="4552560" y="4021560"/>
            <a:ext cx="574560" cy="544680"/>
          </a:xfrm>
          <a:prstGeom prst="rect">
            <a:avLst/>
          </a:prstGeom>
          <a:ln>
            <a:noFill/>
          </a:ln>
        </p:spPr>
      </p:pic>
      <p:pic>
        <p:nvPicPr>
          <p:cNvPr id="606" name="Picture 17" descr="C:\Users\Lee\Desktop\CertNexus\!Certified IoT Practioner Beta exam\badge.png"/>
          <p:cNvPicPr/>
          <p:nvPr/>
        </p:nvPicPr>
        <p:blipFill>
          <a:blip r:embed="rId9"/>
          <a:stretch/>
        </p:blipFill>
        <p:spPr>
          <a:xfrm>
            <a:off x="6302160" y="4008600"/>
            <a:ext cx="572040" cy="572040"/>
          </a:xfrm>
          <a:prstGeom prst="rect">
            <a:avLst/>
          </a:prstGeom>
          <a:ln>
            <a:noFill/>
          </a:ln>
        </p:spPr>
      </p:pic>
      <p:pic>
        <p:nvPicPr>
          <p:cNvPr id="607" name="Picture 18" descr="C:\Users\Lee\Desktop\CertNexus\!CyberSec First Responder (310 exam)\badge.png"/>
          <p:cNvPicPr/>
          <p:nvPr/>
        </p:nvPicPr>
        <p:blipFill>
          <a:blip r:embed="rId10"/>
          <a:stretch/>
        </p:blipFill>
        <p:spPr>
          <a:xfrm>
            <a:off x="5142240" y="4021560"/>
            <a:ext cx="544680" cy="544680"/>
          </a:xfrm>
          <a:prstGeom prst="rect">
            <a:avLst/>
          </a:prstGeom>
          <a:ln>
            <a:noFill/>
          </a:ln>
        </p:spPr>
      </p:pic>
      <p:pic>
        <p:nvPicPr>
          <p:cNvPr id="608" name="Picture 3" descr=""/>
          <p:cNvPicPr/>
          <p:nvPr/>
        </p:nvPicPr>
        <p:blipFill>
          <a:blip r:embed="rId11"/>
          <a:stretch/>
        </p:blipFill>
        <p:spPr>
          <a:xfrm>
            <a:off x="5150880" y="3423960"/>
            <a:ext cx="525600" cy="480600"/>
          </a:xfrm>
          <a:prstGeom prst="rect">
            <a:avLst/>
          </a:prstGeom>
          <a:ln w="9360">
            <a:noFill/>
          </a:ln>
        </p:spPr>
      </p:pic>
      <p:pic>
        <p:nvPicPr>
          <p:cNvPr id="609" name="Picture 3" descr=""/>
          <p:cNvPicPr/>
          <p:nvPr/>
        </p:nvPicPr>
        <p:blipFill>
          <a:blip r:embed="rId12"/>
          <a:stretch/>
        </p:blipFill>
        <p:spPr>
          <a:xfrm>
            <a:off x="7409520" y="3397680"/>
            <a:ext cx="544680" cy="544680"/>
          </a:xfrm>
          <a:prstGeom prst="rect">
            <a:avLst/>
          </a:prstGeom>
          <a:ln w="9360">
            <a:noFill/>
          </a:ln>
        </p:spPr>
      </p:pic>
      <p:pic>
        <p:nvPicPr>
          <p:cNvPr id="610" name="Picture 2" descr=""/>
          <p:cNvPicPr/>
          <p:nvPr/>
        </p:nvPicPr>
        <p:blipFill>
          <a:blip r:embed="rId13"/>
          <a:stretch/>
        </p:blipFill>
        <p:spPr>
          <a:xfrm>
            <a:off x="5662440" y="3322800"/>
            <a:ext cx="690480" cy="690840"/>
          </a:xfrm>
          <a:prstGeom prst="rect">
            <a:avLst/>
          </a:prstGeom>
          <a:ln w="9360">
            <a:noFill/>
          </a:ln>
        </p:spPr>
      </p:pic>
      <p:pic>
        <p:nvPicPr>
          <p:cNvPr id="611" name="Picture 3" descr=""/>
          <p:cNvPicPr/>
          <p:nvPr/>
        </p:nvPicPr>
        <p:blipFill>
          <a:blip r:embed="rId14"/>
          <a:stretch/>
        </p:blipFill>
        <p:spPr>
          <a:xfrm>
            <a:off x="6298920" y="3397680"/>
            <a:ext cx="544680" cy="544680"/>
          </a:xfrm>
          <a:prstGeom prst="rect">
            <a:avLst/>
          </a:prstGeom>
          <a:ln w="9360">
            <a:noFill/>
          </a:ln>
        </p:spPr>
      </p:pic>
      <p:pic>
        <p:nvPicPr>
          <p:cNvPr id="612" name="Picture 4" descr=""/>
          <p:cNvPicPr/>
          <p:nvPr/>
        </p:nvPicPr>
        <p:blipFill>
          <a:blip r:embed="rId15"/>
          <a:stretch/>
        </p:blipFill>
        <p:spPr>
          <a:xfrm>
            <a:off x="6847560" y="3397680"/>
            <a:ext cx="544680" cy="544680"/>
          </a:xfrm>
          <a:prstGeom prst="rect">
            <a:avLst/>
          </a:prstGeom>
          <a:ln w="9360">
            <a:noFill/>
          </a:ln>
        </p:spPr>
      </p:pic>
      <p:pic>
        <p:nvPicPr>
          <p:cNvPr id="613" name="Picture 5" descr=""/>
          <p:cNvPicPr/>
          <p:nvPr/>
        </p:nvPicPr>
        <p:blipFill>
          <a:blip r:embed="rId16"/>
          <a:stretch/>
        </p:blipFill>
        <p:spPr>
          <a:xfrm>
            <a:off x="7957800" y="2809800"/>
            <a:ext cx="544680" cy="544680"/>
          </a:xfrm>
          <a:prstGeom prst="rect">
            <a:avLst/>
          </a:prstGeom>
          <a:ln w="9360">
            <a:noFill/>
          </a:ln>
        </p:spPr>
      </p:pic>
      <p:pic>
        <p:nvPicPr>
          <p:cNvPr id="614" name="Picture 4" descr=""/>
          <p:cNvPicPr/>
          <p:nvPr/>
        </p:nvPicPr>
        <p:blipFill>
          <a:blip r:embed="rId17"/>
          <a:stretch/>
        </p:blipFill>
        <p:spPr>
          <a:xfrm>
            <a:off x="5721840" y="4055040"/>
            <a:ext cx="555480" cy="489960"/>
          </a:xfrm>
          <a:prstGeom prst="rect">
            <a:avLst/>
          </a:prstGeom>
          <a:ln w="9360">
            <a:noFill/>
          </a:ln>
        </p:spPr>
      </p:pic>
      <p:pic>
        <p:nvPicPr>
          <p:cNvPr id="615" name="Picture 5" descr=""/>
          <p:cNvPicPr/>
          <p:nvPr/>
        </p:nvPicPr>
        <p:blipFill>
          <a:blip r:embed="rId18"/>
          <a:stretch/>
        </p:blipFill>
        <p:spPr>
          <a:xfrm>
            <a:off x="6859800" y="4010760"/>
            <a:ext cx="572040" cy="572040"/>
          </a:xfrm>
          <a:prstGeom prst="rect">
            <a:avLst/>
          </a:prstGeom>
          <a:ln w="9360">
            <a:noFill/>
          </a:ln>
        </p:spPr>
      </p:pic>
      <p:pic>
        <p:nvPicPr>
          <p:cNvPr id="616" name="Picture 2" descr=""/>
          <p:cNvPicPr/>
          <p:nvPr/>
        </p:nvPicPr>
        <p:blipFill>
          <a:blip r:embed="rId19"/>
          <a:stretch/>
        </p:blipFill>
        <p:spPr>
          <a:xfrm>
            <a:off x="5805360" y="1121760"/>
            <a:ext cx="1479960" cy="13564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CustomShape 1"/>
          <p:cNvSpPr/>
          <p:nvPr/>
        </p:nvSpPr>
        <p:spPr>
          <a:xfrm>
            <a:off x="1486080" y="205920"/>
            <a:ext cx="61693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Agenda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18" name="CustomShape 2"/>
          <p:cNvSpPr/>
          <p:nvPr/>
        </p:nvSpPr>
        <p:spPr>
          <a:xfrm>
            <a:off x="4838400" y="1063080"/>
            <a:ext cx="3201840" cy="3682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68760" tIns="34200" bIns="34200">
            <a:noAutofit/>
          </a:bodyPr>
          <a:p>
            <a:pPr marL="225360" indent="-222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Session Objectives</a:t>
            </a:r>
            <a:endParaRPr b="0" lang="en-US" sz="2000" spc="-1" strike="noStrike">
              <a:latin typeface="Arial"/>
            </a:endParaRPr>
          </a:p>
          <a:p>
            <a:pPr marL="225360" indent="-222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Domain 4.1</a:t>
            </a:r>
            <a:endParaRPr b="0" lang="en-US" sz="2000" spc="-1" strike="noStrike">
              <a:latin typeface="Arial"/>
            </a:endParaRPr>
          </a:p>
          <a:p>
            <a:pPr marL="225360" indent="-222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Domain 4.2</a:t>
            </a:r>
            <a:endParaRPr b="0" lang="en-US" sz="2000" spc="-1" strike="noStrike">
              <a:latin typeface="Arial"/>
            </a:endParaRPr>
          </a:p>
          <a:p>
            <a:pPr marL="225360" indent="-22248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Domain 4.3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19" name="CustomShape 3"/>
          <p:cNvSpPr/>
          <p:nvPr/>
        </p:nvSpPr>
        <p:spPr>
          <a:xfrm>
            <a:off x="1259640" y="-108360"/>
            <a:ext cx="225720" cy="22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20" name="Picture 8" descr=""/>
          <p:cNvPicPr/>
          <p:nvPr/>
        </p:nvPicPr>
        <p:blipFill>
          <a:blip r:embed="rId1"/>
          <a:stretch/>
        </p:blipFill>
        <p:spPr>
          <a:xfrm>
            <a:off x="542880" y="1149120"/>
            <a:ext cx="3590280" cy="2911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8436960" y="4767120"/>
            <a:ext cx="2469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D9ECA6BD-C134-40A9-9CB9-303834CFC5FE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sp>
        <p:nvSpPr>
          <p:cNvPr id="622" name="CustomShape 2"/>
          <p:cNvSpPr/>
          <p:nvPr/>
        </p:nvSpPr>
        <p:spPr>
          <a:xfrm>
            <a:off x="2292120" y="1396080"/>
            <a:ext cx="13572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CustomShape 3"/>
          <p:cNvSpPr/>
          <p:nvPr/>
        </p:nvSpPr>
        <p:spPr>
          <a:xfrm>
            <a:off x="3345480" y="1181880"/>
            <a:ext cx="13572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624" name="Table 4"/>
          <p:cNvGraphicFramePr/>
          <p:nvPr/>
        </p:nvGraphicFramePr>
        <p:xfrm>
          <a:off x="322560" y="295920"/>
          <a:ext cx="8085240" cy="4175280"/>
        </p:xfrm>
        <a:graphic>
          <a:graphicData uri="http://schemas.openxmlformats.org/drawingml/2006/table">
            <a:tbl>
              <a:tblPr/>
              <a:tblGrid>
                <a:gridCol w="1348200"/>
                <a:gridCol w="6737400"/>
              </a:tblGrid>
              <a:tr h="297360">
                <a:tc gridSpan="2"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A+ Core 1 220-1101 TTT Session Outline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970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Date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Topic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7/11/2022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Introduction, Linux+ Information, Resources, Domain 1.1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7/12/2022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1.2 (Files) and 1.3 (Storage)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7/18/2022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1.4 (Services) and 1.5 (Networking)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7/19/2022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1.6 (Build) and 1.7 (Configuration)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7/25/2022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2.1 (Best Practices) and 2.2 (Identity Management)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7/26/2022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2.3 (Firewalls), 2.4 (Remote), and 2.5 (Access Controls)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8/01/2022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3.1 (Scripts) and 3.2 (Containers)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8/22/2022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3.3 (Git), 3.4 (IaC), and 3.5 (Orchestration)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8/23/2022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4.1 (Storage), 4.2 (Network), and 4.3 (Processing)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712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8/30/2022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4.4 (Permissions), 4.5 (Common Problems) &amp; Wrap Up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</a:tbl>
          </a:graphicData>
        </a:graphic>
      </p:graphicFrame>
      <p:sp>
        <p:nvSpPr>
          <p:cNvPr id="625" name="CustomShape 5"/>
          <p:cNvSpPr/>
          <p:nvPr/>
        </p:nvSpPr>
        <p:spPr>
          <a:xfrm>
            <a:off x="3345480" y="1181880"/>
            <a:ext cx="13572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CustomShape 6"/>
          <p:cNvSpPr/>
          <p:nvPr/>
        </p:nvSpPr>
        <p:spPr>
          <a:xfrm>
            <a:off x="325080" y="973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27" name="CustomShape 7"/>
          <p:cNvSpPr/>
          <p:nvPr/>
        </p:nvSpPr>
        <p:spPr>
          <a:xfrm>
            <a:off x="325080" y="1297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28" name="CustomShape 8"/>
          <p:cNvSpPr/>
          <p:nvPr/>
        </p:nvSpPr>
        <p:spPr>
          <a:xfrm>
            <a:off x="325080" y="1693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29" name="CustomShape 9"/>
          <p:cNvSpPr/>
          <p:nvPr/>
        </p:nvSpPr>
        <p:spPr>
          <a:xfrm>
            <a:off x="325080" y="2053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30" name="CustomShape 10"/>
          <p:cNvSpPr/>
          <p:nvPr/>
        </p:nvSpPr>
        <p:spPr>
          <a:xfrm>
            <a:off x="325080" y="2413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31" name="CustomShape 11"/>
          <p:cNvSpPr/>
          <p:nvPr/>
        </p:nvSpPr>
        <p:spPr>
          <a:xfrm>
            <a:off x="325080" y="2737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32" name="CustomShape 12"/>
          <p:cNvSpPr/>
          <p:nvPr/>
        </p:nvSpPr>
        <p:spPr>
          <a:xfrm>
            <a:off x="325080" y="3097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33" name="CustomShape 13"/>
          <p:cNvSpPr/>
          <p:nvPr/>
        </p:nvSpPr>
        <p:spPr>
          <a:xfrm>
            <a:off x="325080" y="3421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34" name="CustomShape 14"/>
          <p:cNvSpPr/>
          <p:nvPr/>
        </p:nvSpPr>
        <p:spPr>
          <a:xfrm>
            <a:off x="325080" y="3781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CB5B8767C7745948A3559EF744C69" ma:contentTypeVersion="16" ma:contentTypeDescription="Create a new document." ma:contentTypeScope="" ma:versionID="13bfb9335e9d41120a072d0c146b9160">
  <xsd:schema xmlns:xsd="http://www.w3.org/2001/XMLSchema" xmlns:xs="http://www.w3.org/2001/XMLSchema" xmlns:p="http://schemas.microsoft.com/office/2006/metadata/properties" xmlns:ns2="c5a045cd-caed-4152-a4f5-04c1bd725e2d" xmlns:ns3="9ff2668b-3160-4a26-9ccd-5997767d9dca" targetNamespace="http://schemas.microsoft.com/office/2006/metadata/properties" ma:root="true" ma:fieldsID="001ada739aaf906c8402c8b8c3d4f2b8" ns2:_="" ns3:_="">
    <xsd:import namespace="c5a045cd-caed-4152-a4f5-04c1bd725e2d"/>
    <xsd:import namespace="9ff2668b-3160-4a26-9ccd-5997767d9d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045cd-caed-4152-a4f5-04c1bd725e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7b08e0c-9838-438a-a46d-e871ec00c0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2668b-3160-4a26-9ccd-5997767d9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060ac0-81dd-4fc1-be9b-d5868cbde091}" ma:internalName="TaxCatchAll" ma:showField="CatchAllData" ma:web="9ff2668b-3160-4a26-9ccd-5997767d9d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a045cd-caed-4152-a4f5-04c1bd725e2d">
      <Terms xmlns="http://schemas.microsoft.com/office/infopath/2007/PartnerControls"/>
    </lcf76f155ced4ddcb4097134ff3c332f>
    <TaxCatchAll xmlns="9ff2668b-3160-4a26-9ccd-5997767d9d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FCDEBF-F503-449C-9841-442F5DA01E04}"/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30163</TotalTime>
  <Application>LibreOffice/6.3.2.2$Windows_X86_64 LibreOffice_project/98b30e735bda24bc04ab42594c85f7fd8be07b9c</Application>
  <Words>528</Words>
  <Paragraphs>116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2010-04-12T23:12:02Z</dcterms:created>
  <dc:creator>Diana</dc:creator>
  <dc:description/>
  <dc:language>en-US</dc:language>
  <cp:lastModifiedBy/>
  <cp:lastPrinted>2013-07-30T16:42:49Z</cp:lastPrinted>
  <dcterms:modified xsi:type="dcterms:W3CDTF">2022-08-23T12:56:32Z</dcterms:modified>
  <cp:revision>241</cp:revision>
  <dc:subject/>
  <dc:title>FileNewTemplate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0x010100AA2CB5B8767C7745948A3559EF744C69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(16:9)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18</vt:i4>
  </property>
  <property fmtid="{D5CDD505-2E9C-101B-9397-08002B2CF9AE}" pid="13" name="contentStatus">
    <vt:lpwstr>Draft</vt:lpwstr>
  </property>
</Properties>
</file>